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77" r:id="rId2"/>
    <p:sldId id="278" r:id="rId3"/>
    <p:sldId id="279" r:id="rId4"/>
    <p:sldId id="280" r:id="rId5"/>
    <p:sldId id="281" r:id="rId6"/>
    <p:sldId id="283" r:id="rId7"/>
    <p:sldId id="304" r:id="rId8"/>
    <p:sldId id="285" r:id="rId9"/>
    <p:sldId id="282" r:id="rId10"/>
    <p:sldId id="284"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56" r:id="rId25"/>
    <p:sldId id="306" r:id="rId26"/>
    <p:sldId id="257" r:id="rId27"/>
    <p:sldId id="263" r:id="rId28"/>
    <p:sldId id="303" r:id="rId29"/>
    <p:sldId id="261" r:id="rId30"/>
    <p:sldId id="260" r:id="rId31"/>
    <p:sldId id="259" r:id="rId32"/>
    <p:sldId id="258" r:id="rId33"/>
    <p:sldId id="266" r:id="rId34"/>
    <p:sldId id="268" r:id="rId35"/>
    <p:sldId id="299" r:id="rId36"/>
    <p:sldId id="270" r:id="rId37"/>
    <p:sldId id="271" r:id="rId38"/>
    <p:sldId id="272" r:id="rId39"/>
    <p:sldId id="274" r:id="rId40"/>
    <p:sldId id="300" r:id="rId41"/>
    <p:sldId id="302" r:id="rId42"/>
    <p:sldId id="301" r:id="rId43"/>
    <p:sldId id="275" r:id="rId44"/>
    <p:sldId id="276" r:id="rId45"/>
    <p:sldId id="30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39" autoAdjust="0"/>
    <p:restoredTop sz="90764" autoAdjust="0"/>
  </p:normalViewPr>
  <p:slideViewPr>
    <p:cSldViewPr>
      <p:cViewPr>
        <p:scale>
          <a:sx n="76" d="100"/>
          <a:sy n="76" d="100"/>
        </p:scale>
        <p:origin x="-1320" y="-15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42A451-6E7A-475D-93F9-7A1E722DC4E7}" type="datetimeFigureOut">
              <a:rPr lang="en-GB" smtClean="0"/>
              <a:pPr/>
              <a:t>07/02/2013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09502A-EE4A-464F-9ABE-A76D58EBDCE8}"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Eave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Narrowboat"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en.wikipedia.org/wiki/Yurt" TargetMode="External"/><Relationship Id="rId5" Type="http://schemas.openxmlformats.org/officeDocument/2006/relationships/hyperlink" Target="http://en.wikipedia.org/wiki/Tipi" TargetMode="External"/><Relationship Id="rId4" Type="http://schemas.openxmlformats.org/officeDocument/2006/relationships/hyperlink" Target="http://en.wikipedia.org/wiki/Bender_ten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4E9109-C640-4FE7-9E8C-46E0D58B90FC}" type="slidenum">
              <a:rPr lang="en-GB" smtClean="0"/>
              <a:pPr/>
              <a:t>1</a:t>
            </a:fld>
            <a:endParaRPr lang="en-GB"/>
          </a:p>
        </p:txBody>
      </p:sp>
    </p:spTree>
    <p:extLst>
      <p:ext uri="{BB962C8B-B14F-4D97-AF65-F5344CB8AC3E}">
        <p14:creationId xmlns:p14="http://schemas.microsoft.com/office/powerpoint/2010/main" xmlns="" val="514623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Many Gypsy</a:t>
            </a:r>
            <a:r>
              <a:rPr lang="en-GB" baseline="0" dirty="0" smtClean="0"/>
              <a:t> and Travellers will only sleep in their trailer and will have other spaces for cooking, school work and living in through out the day. The picture above shows a kitchen area and washing machine and a outside toilet and learning space. </a:t>
            </a:r>
            <a:endParaRPr lang="en-GB" dirty="0"/>
          </a:p>
        </p:txBody>
      </p:sp>
      <p:sp>
        <p:nvSpPr>
          <p:cNvPr id="4" name="Slide Number Placeholder 3"/>
          <p:cNvSpPr>
            <a:spLocks noGrp="1"/>
          </p:cNvSpPr>
          <p:nvPr>
            <p:ph type="sldNum" sz="quarter" idx="10"/>
          </p:nvPr>
        </p:nvSpPr>
        <p:spPr/>
        <p:txBody>
          <a:bodyPr/>
          <a:lstStyle/>
          <a:p>
            <a:pPr>
              <a:defRPr/>
            </a:pPr>
            <a:fld id="{38411A2F-7AF2-4FCB-B0AD-DD2040928A36}" type="slidenum">
              <a:rPr lang="en-GB" smtClean="0"/>
              <a:pPr>
                <a:defRPr/>
              </a:pPr>
              <a:t>13</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9EF23F-7976-42B4-8A3D-764782D968CB}" type="slidenum">
              <a:rPr lang="en-GB"/>
              <a:pPr/>
              <a:t>14</a:t>
            </a:fld>
            <a:endParaRPr lang="en-GB"/>
          </a:p>
        </p:txBody>
      </p:sp>
      <p:sp>
        <p:nvSpPr>
          <p:cNvPr id="66562" name="Rectangle 2"/>
          <p:cNvSpPr>
            <a:spLocks noGrp="1" noRot="1" noChangeAspect="1" noChangeArrowheads="1" noTextEdit="1"/>
          </p:cNvSpPr>
          <p:nvPr>
            <p:ph type="sldImg"/>
          </p:nvPr>
        </p:nvSpPr>
        <p:spPr>
          <a:xfrm>
            <a:off x="1144588" y="685800"/>
            <a:ext cx="4572000" cy="3429000"/>
          </a:xfrm>
          <a:ln/>
        </p:spPr>
      </p:sp>
      <p:sp>
        <p:nvSpPr>
          <p:cNvPr id="66563" name="Rectangle 3"/>
          <p:cNvSpPr>
            <a:spLocks noGrp="1" noChangeArrowheads="1"/>
          </p:cNvSpPr>
          <p:nvPr>
            <p:ph type="body" idx="1"/>
          </p:nvPr>
        </p:nvSpPr>
        <p:spPr/>
        <p:txBody>
          <a:bodyPr/>
          <a:lstStyle/>
          <a:p>
            <a:pPr marL="174625" indent="-174625">
              <a:buFontTx/>
              <a:buChar char="•"/>
              <a:tabLst>
                <a:tab pos="174625" algn="l"/>
              </a:tabLst>
            </a:pPr>
            <a:r>
              <a:rPr lang="en-GB" dirty="0"/>
              <a:t>There are different travel patterns for a variety of reasons.</a:t>
            </a:r>
          </a:p>
          <a:p>
            <a:pPr marL="174625" indent="-174625">
              <a:buFontTx/>
              <a:buChar char="•"/>
              <a:tabLst>
                <a:tab pos="174625" algn="l"/>
              </a:tabLst>
            </a:pPr>
            <a:r>
              <a:rPr lang="en-GB" dirty="0"/>
              <a:t>Families move into housing but it is often an enforced move because of lack of pitches on sites.</a:t>
            </a:r>
          </a:p>
          <a:p>
            <a:pPr marL="174625" indent="-174625">
              <a:buFontTx/>
              <a:buChar char="•"/>
              <a:tabLst>
                <a:tab pos="174625" algn="l"/>
              </a:tabLst>
            </a:pPr>
            <a:r>
              <a:rPr lang="en-GB" dirty="0"/>
              <a:t>Where travel is for work purposes, over time these patterns have changed.  For example - for Showmen the competition from theme parks has caused them to extend their travelling season, for Gypsies the mechanisation of farming has reduced opportunities for work.</a:t>
            </a:r>
          </a:p>
          <a:p>
            <a:pPr marL="174625" indent="-174625">
              <a:buFontTx/>
              <a:buChar char="•"/>
              <a:tabLst>
                <a:tab pos="174625" algn="l"/>
              </a:tabLst>
            </a:pPr>
            <a:r>
              <a:rPr lang="en-GB" dirty="0"/>
              <a:t>The importance of the extended family for these groups affects their movement.  For example - family gatherings for christenings, weddings and funerals take priority as does visiting extended family members.  Families may therefore travel together in large groups.</a:t>
            </a:r>
          </a:p>
          <a:p>
            <a:pPr marL="174625" indent="-174625">
              <a:buFontTx/>
              <a:buChar char="•"/>
              <a:tabLst>
                <a:tab pos="174625" algn="l"/>
              </a:tabLst>
            </a:pPr>
            <a:r>
              <a:rPr lang="en-GB" dirty="0"/>
              <a:t>Showmen usually have a regular pattern of travel often dictated by the historical calendar of fairs.</a:t>
            </a:r>
          </a:p>
          <a:p>
            <a:pPr marL="174625" indent="-174625">
              <a:buFontTx/>
              <a:buChar char="•"/>
              <a:tabLst>
                <a:tab pos="174625" algn="l"/>
              </a:tabLst>
            </a:pPr>
            <a:r>
              <a:rPr lang="en-GB" dirty="0"/>
              <a:t>Travelling Circuses often move every week throughout the year.</a:t>
            </a:r>
          </a:p>
          <a:p>
            <a:pPr marL="174625" indent="-174625">
              <a:buFontTx/>
              <a:buChar char="•"/>
              <a:tabLst>
                <a:tab pos="174625" algn="l"/>
              </a:tabLst>
            </a:pPr>
            <a:r>
              <a:rPr lang="en-GB" dirty="0"/>
              <a:t>There is a strong revival of evangelical Christian movement in the English Gypsy population – they have their own churches and travel to large evangelical conventions.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43218F12-8EAE-43A8-A1C2-9C45D035054F}" type="slidenum">
              <a:rPr lang="en-GB" smtClean="0"/>
              <a:pPr/>
              <a:t>15</a:t>
            </a:fld>
            <a:endParaRPr lang="en-GB" smtClean="0"/>
          </a:p>
        </p:txBody>
      </p:sp>
      <p:sp>
        <p:nvSpPr>
          <p:cNvPr id="49154" name="Rectangle 2"/>
          <p:cNvSpPr>
            <a:spLocks noGrp="1" noRot="1" noChangeAspect="1" noChangeArrowheads="1" noTextEdit="1"/>
          </p:cNvSpPr>
          <p:nvPr>
            <p:ph type="sldImg"/>
          </p:nvPr>
        </p:nvSpPr>
        <p:spPr>
          <a:xfrm>
            <a:off x="1143000" y="685800"/>
            <a:ext cx="4575175" cy="3430588"/>
          </a:xfrm>
          <a:ln/>
        </p:spPr>
      </p:sp>
      <p:sp>
        <p:nvSpPr>
          <p:cNvPr id="49155" name="Rectangle 3"/>
          <p:cNvSpPr>
            <a:spLocks noGrp="1" noChangeArrowheads="1"/>
          </p:cNvSpPr>
          <p:nvPr>
            <p:ph type="body" idx="1"/>
          </p:nvPr>
        </p:nvSpPr>
        <p:spPr>
          <a:xfrm>
            <a:off x="404813" y="4208463"/>
            <a:ext cx="6119812" cy="4497387"/>
          </a:xfrm>
          <a:noFill/>
          <a:ln/>
        </p:spPr>
        <p:txBody>
          <a:bodyPr/>
          <a:lstStyle/>
          <a:p>
            <a:pPr marL="174625" indent="-174625" eaLnBrk="1" hangingPunct="1">
              <a:tabLst>
                <a:tab pos="174625" algn="l"/>
              </a:tabLst>
            </a:pPr>
            <a:r>
              <a:rPr lang="en-GB" b="1" dirty="0" smtClean="0"/>
              <a:t>LACK OF ADEQUATE ACCOMMODATION</a:t>
            </a:r>
          </a:p>
          <a:p>
            <a:pPr marL="174625" indent="-174625" eaLnBrk="1" hangingPunct="1">
              <a:buFontTx/>
              <a:buChar char="•"/>
              <a:tabLst>
                <a:tab pos="174625" algn="l"/>
              </a:tabLst>
            </a:pPr>
            <a:r>
              <a:rPr lang="en-GB" dirty="0" smtClean="0"/>
              <a:t>The vast majority of Travellers lead a sedentary way of life either in houses or on council or privately owned sites.  Although rent and council tax is charged on sites, there is usually a lack of security of tenure on sites and therefore many Travellers do not have the rights and privileges of householders.  Many possess licenses, which in some cases mean that they can be given as little as 7 days notice to leave a site, in spite of the fact they have spent perhaps</a:t>
            </a:r>
            <a:r>
              <a:rPr lang="en-GB" b="1" dirty="0" smtClean="0"/>
              <a:t> </a:t>
            </a:r>
            <a:r>
              <a:rPr lang="en-GB" dirty="0" smtClean="0"/>
              <a:t>20 years living there.</a:t>
            </a:r>
          </a:p>
          <a:p>
            <a:pPr marL="174625" indent="-174625" eaLnBrk="1" hangingPunct="1">
              <a:buFontTx/>
              <a:buNone/>
              <a:tabLst>
                <a:tab pos="174625" algn="l"/>
              </a:tabLst>
            </a:pPr>
            <a:endParaRPr lang="en-GB" dirty="0" smtClean="0"/>
          </a:p>
          <a:p>
            <a:pPr marL="174625" indent="-174625" eaLnBrk="1" hangingPunct="1">
              <a:buFontTx/>
              <a:buChar char="•"/>
              <a:tabLst>
                <a:tab pos="174625" algn="l"/>
              </a:tabLst>
            </a:pPr>
            <a:r>
              <a:rPr lang="en-GB" dirty="0" smtClean="0"/>
              <a:t>It is often asserted that Travellers who settle down are no longer Travellers.  However, their ethnicity does not change, even when housed or settled on a site they still retain their culture and usually maintain a trailer for visiting Fairs and family gatherings and may still travel. Their way of life is not a choice, they are born into it.</a:t>
            </a:r>
            <a:endParaRPr lang="en-GB" b="1" i="1" dirty="0" smtClean="0"/>
          </a:p>
          <a:p>
            <a:pPr marL="174625" indent="-174625" eaLnBrk="1" hangingPunct="1">
              <a:buFontTx/>
              <a:buChar char="•"/>
              <a:tabLst>
                <a:tab pos="174625" algn="l"/>
              </a:tabLst>
            </a:pPr>
            <a:endParaRPr lang="en-GB" dirty="0" smtClean="0"/>
          </a:p>
          <a:p>
            <a:pPr marL="174625" indent="-174625" eaLnBrk="1" hangingPunct="1">
              <a:buFontTx/>
              <a:buChar char="•"/>
              <a:tabLst>
                <a:tab pos="174625" algn="l"/>
              </a:tabLst>
            </a:pPr>
            <a:endParaRPr lang="en-GB" dirty="0" smtClean="0"/>
          </a:p>
          <a:p>
            <a:pPr marL="174625" indent="-174625" eaLnBrk="1" hangingPunct="1">
              <a:buFontTx/>
              <a:buChar char="•"/>
              <a:tabLst>
                <a:tab pos="174625" algn="l"/>
              </a:tabLst>
            </a:pPr>
            <a:r>
              <a:rPr lang="en-GB" dirty="0" smtClean="0"/>
              <a:t>There is a shortage of transit sites or stopping places even though there is a Government grant available for development.  There are probably only 500 pitches in England.</a:t>
            </a:r>
          </a:p>
          <a:p>
            <a:pPr marL="174625" indent="-174625" eaLnBrk="1" hangingPunct="1">
              <a:buFontTx/>
              <a:buChar char="•"/>
              <a:tabLst>
                <a:tab pos="174625" algn="l"/>
              </a:tabLst>
            </a:pPr>
            <a:r>
              <a:rPr lang="en-GB" dirty="0" smtClean="0"/>
              <a:t>The government has encouraged Travellers to buy their own land for sites but they have difficulty in gaining planning permission.   97% of site applications are rejected in the first instance and continue through appeals to the Planning Inquiry stage.</a:t>
            </a:r>
          </a:p>
          <a:p>
            <a:pPr marL="174625" indent="-174625" eaLnBrk="1" hangingPunct="1">
              <a:buFontTx/>
              <a:buChar char="•"/>
              <a:tabLst>
                <a:tab pos="174625" algn="l"/>
              </a:tabLst>
            </a:pPr>
            <a:endParaRPr lang="en-GB"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en-GB" dirty="0" smtClean="0">
                <a:latin typeface="Calibri" pitchFamily="34" charset="0"/>
              </a:rPr>
              <a:t>It is estimated that well over half of Gypsies and Travellers live in houses.</a:t>
            </a:r>
          </a:p>
          <a:p>
            <a:endParaRPr lang="en-GB" dirty="0"/>
          </a:p>
        </p:txBody>
      </p:sp>
      <p:sp>
        <p:nvSpPr>
          <p:cNvPr id="4" name="Slide Number Placeholder 3"/>
          <p:cNvSpPr>
            <a:spLocks noGrp="1"/>
          </p:cNvSpPr>
          <p:nvPr>
            <p:ph type="sldNum" sz="quarter" idx="10"/>
          </p:nvPr>
        </p:nvSpPr>
        <p:spPr/>
        <p:txBody>
          <a:bodyPr/>
          <a:lstStyle/>
          <a:p>
            <a:pPr>
              <a:defRPr/>
            </a:pPr>
            <a:fld id="{38411A2F-7AF2-4FCB-B0AD-DD2040928A36}" type="slidenum">
              <a:rPr lang="en-GB" smtClean="0"/>
              <a:pPr>
                <a:defRPr/>
              </a:pPr>
              <a:t>16</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Council sites are often positioned where no-one else would choose to live and reinforces the ‘dirty Gypsy’ stereotype</a:t>
            </a:r>
            <a:endParaRPr lang="en-GB" dirty="0"/>
          </a:p>
        </p:txBody>
      </p:sp>
      <p:sp>
        <p:nvSpPr>
          <p:cNvPr id="4" name="Slide Number Placeholder 3"/>
          <p:cNvSpPr>
            <a:spLocks noGrp="1"/>
          </p:cNvSpPr>
          <p:nvPr>
            <p:ph type="sldNum" sz="quarter" idx="10"/>
          </p:nvPr>
        </p:nvSpPr>
        <p:spPr/>
        <p:txBody>
          <a:bodyPr/>
          <a:lstStyle/>
          <a:p>
            <a:pPr>
              <a:defRPr/>
            </a:pPr>
            <a:fld id="{38411A2F-7AF2-4FCB-B0AD-DD2040928A36}" type="slidenum">
              <a:rPr lang="en-GB" smtClean="0"/>
              <a:pPr>
                <a:defRPr/>
              </a:pPr>
              <a:t>17</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most visible groups are those on unauthorised sites which may be on the roadside but this is a minority</a:t>
            </a:r>
            <a:endParaRPr lang="en-GB" dirty="0"/>
          </a:p>
        </p:txBody>
      </p:sp>
      <p:sp>
        <p:nvSpPr>
          <p:cNvPr id="4" name="Slide Number Placeholder 3"/>
          <p:cNvSpPr>
            <a:spLocks noGrp="1"/>
          </p:cNvSpPr>
          <p:nvPr>
            <p:ph type="sldNum" sz="quarter" idx="10"/>
          </p:nvPr>
        </p:nvSpPr>
        <p:spPr/>
        <p:txBody>
          <a:bodyPr/>
          <a:lstStyle/>
          <a:p>
            <a:pPr>
              <a:defRPr/>
            </a:pPr>
            <a:fld id="{38411A2F-7AF2-4FCB-B0AD-DD2040928A36}" type="slidenum">
              <a:rPr lang="en-GB" smtClean="0"/>
              <a:pPr>
                <a:defRPr/>
              </a:pPr>
              <a:t>18</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GB" sz="1200" dirty="0" smtClean="0">
                <a:latin typeface="Calibri" pitchFamily="34" charset="0"/>
              </a:rPr>
              <a:t>It has</a:t>
            </a:r>
          </a:p>
          <a:p>
            <a:pPr>
              <a:buNone/>
            </a:pPr>
            <a:r>
              <a:rPr lang="en-GB" sz="1200" dirty="0" smtClean="0">
                <a:latin typeface="Calibri" pitchFamily="34" charset="0"/>
              </a:rPr>
              <a:t>been estimated that only one square mile</a:t>
            </a:r>
          </a:p>
          <a:p>
            <a:pPr>
              <a:buNone/>
            </a:pPr>
            <a:r>
              <a:rPr lang="en-GB" sz="1200" dirty="0" smtClean="0">
                <a:latin typeface="Calibri" pitchFamily="34" charset="0"/>
              </a:rPr>
              <a:t>of land is needed to address the present shortfall of approximately 5000 pitches</a:t>
            </a:r>
          </a:p>
          <a:p>
            <a:r>
              <a:rPr lang="en-GB" sz="1200" dirty="0" smtClean="0">
                <a:latin typeface="Calibri" pitchFamily="34" charset="0"/>
              </a:rPr>
              <a:t>(EHRC, 2009</a:t>
            </a:r>
            <a:r>
              <a:rPr lang="en-GB" dirty="0" smtClean="0">
                <a:solidFill>
                  <a:srgbClr val="92D050"/>
                </a:solidFill>
                <a:latin typeface="Calibri" pitchFamily="34" charset="0"/>
              </a:rPr>
              <a:t>)</a:t>
            </a:r>
          </a:p>
          <a:p>
            <a:endParaRPr lang="en-GB" dirty="0"/>
          </a:p>
        </p:txBody>
      </p:sp>
      <p:sp>
        <p:nvSpPr>
          <p:cNvPr id="4" name="Slide Number Placeholder 3"/>
          <p:cNvSpPr>
            <a:spLocks noGrp="1"/>
          </p:cNvSpPr>
          <p:nvPr>
            <p:ph type="sldNum" sz="quarter" idx="10"/>
          </p:nvPr>
        </p:nvSpPr>
        <p:spPr/>
        <p:txBody>
          <a:bodyPr/>
          <a:lstStyle/>
          <a:p>
            <a:pPr>
              <a:defRPr/>
            </a:pPr>
            <a:fld id="{38411A2F-7AF2-4FCB-B0AD-DD2040928A36}" type="slidenum">
              <a:rPr lang="en-GB" smtClean="0"/>
              <a:pPr>
                <a:defRPr/>
              </a:pPr>
              <a:t>20</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EE13BA-9C08-49EC-A90B-A1B27EBBF64D}" type="slidenum">
              <a:rPr lang="en-GB"/>
              <a:pPr/>
              <a:t>21</a:t>
            </a:fld>
            <a:endParaRPr lang="en-GB"/>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17C0B1-333D-4E13-86BF-943046FC7B06}" type="slidenum">
              <a:rPr lang="en-GB"/>
              <a:pPr/>
              <a:t>22</a:t>
            </a:fld>
            <a:endParaRPr lang="en-GB"/>
          </a:p>
        </p:txBody>
      </p:sp>
      <p:sp>
        <p:nvSpPr>
          <p:cNvPr id="60418" name="Rectangle 2"/>
          <p:cNvSpPr>
            <a:spLocks noGrp="1" noRot="1" noChangeAspect="1" noChangeArrowheads="1" noTextEdit="1"/>
          </p:cNvSpPr>
          <p:nvPr>
            <p:ph type="sldImg"/>
          </p:nvPr>
        </p:nvSpPr>
        <p:spPr>
          <a:xfrm>
            <a:off x="1143000" y="685800"/>
            <a:ext cx="4575175" cy="3430588"/>
          </a:xfrm>
          <a:ln/>
        </p:spPr>
      </p:sp>
      <p:sp>
        <p:nvSpPr>
          <p:cNvPr id="60419" name="Rectangle 3"/>
          <p:cNvSpPr>
            <a:spLocks noGrp="1" noChangeArrowheads="1"/>
          </p:cNvSpPr>
          <p:nvPr>
            <p:ph type="body" idx="1"/>
          </p:nvPr>
        </p:nvSpPr>
        <p:spPr>
          <a:xfrm>
            <a:off x="915988" y="4341813"/>
            <a:ext cx="5026025" cy="4191000"/>
          </a:xfrm>
        </p:spPr>
        <p:txBody>
          <a:bodyPr/>
          <a:lstStyle/>
          <a:p>
            <a:pPr marL="174625" indent="-174625">
              <a:buFontTx/>
              <a:buChar char="•"/>
              <a:tabLst>
                <a:tab pos="174625" algn="l"/>
              </a:tabLst>
            </a:pPr>
            <a:r>
              <a:rPr lang="en-GB" sz="1000" dirty="0"/>
              <a:t>The government has estimated that between 1,000 and 2,000 additional residential pitches will be needed over the next five years.  </a:t>
            </a:r>
          </a:p>
          <a:p>
            <a:pPr marL="174625" indent="-174625">
              <a:buFontTx/>
              <a:buChar char="•"/>
              <a:tabLst>
                <a:tab pos="174625" algn="l"/>
              </a:tabLst>
            </a:pPr>
            <a:r>
              <a:rPr lang="en-GB" sz="1000" dirty="0"/>
              <a:t>Between 2,000 and 2,500 additional pitches on transit sites or stopping places will also be needed to accommodate </a:t>
            </a:r>
            <a:r>
              <a:rPr lang="en-GB" sz="1000" dirty="0" err="1"/>
              <a:t>nomadism</a:t>
            </a:r>
            <a:r>
              <a:rPr lang="en-GB" sz="1000" dirty="0"/>
              <a:t>.</a:t>
            </a:r>
          </a:p>
          <a:p>
            <a:pPr marL="174625" indent="-174625">
              <a:buFontTx/>
              <a:buChar char="•"/>
              <a:tabLst>
                <a:tab pos="174625" algn="l"/>
              </a:tabLst>
            </a:pPr>
            <a:r>
              <a:rPr lang="en-GB" sz="1000" dirty="0"/>
              <a:t>Planning applications for Gypsy sites are refused in disproportionately high numbers compared to other planning applications.  It is often the case that planning permission is sought retrospectively, that is made after the land is purchased and occupied.  ACERT research finds that:</a:t>
            </a:r>
          </a:p>
          <a:p>
            <a:pPr marL="174625" indent="-174625">
              <a:tabLst>
                <a:tab pos="174625" algn="l"/>
              </a:tabLst>
            </a:pPr>
            <a:r>
              <a:rPr lang="en-GB" sz="1000" dirty="0"/>
              <a:t>“For many Gypsies this route offers the only alternative to camping on the roadside.  By buying and occupying their own land and applying for permission – even if refused – an appeal can offer valuable time and a chance of success.  This method of provision is haphazard, costly and lengthy for both applicant and authority</a:t>
            </a:r>
            <a:r>
              <a:rPr lang="en-GB" sz="1000" dirty="0" smtClean="0"/>
              <a:t>.”</a:t>
            </a:r>
            <a:endParaRPr lang="en-GB" sz="10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Gypsies</a:t>
            </a:r>
            <a:r>
              <a:rPr lang="en-GB" baseline="0" dirty="0" smtClean="0"/>
              <a:t> and Travellers live in a variety of different homes and in a variety of different places. This has changed over time with many Gypsy and Travellers now living in homes. </a:t>
            </a:r>
            <a:endParaRPr lang="en-GB" dirty="0"/>
          </a:p>
        </p:txBody>
      </p:sp>
      <p:sp>
        <p:nvSpPr>
          <p:cNvPr id="4" name="Slide Number Placeholder 3"/>
          <p:cNvSpPr>
            <a:spLocks noGrp="1"/>
          </p:cNvSpPr>
          <p:nvPr>
            <p:ph type="sldNum" sz="quarter" idx="10"/>
          </p:nvPr>
        </p:nvSpPr>
        <p:spPr/>
        <p:txBody>
          <a:bodyPr/>
          <a:lstStyle/>
          <a:p>
            <a:pPr>
              <a:defRPr/>
            </a:pPr>
            <a:fld id="{38411A2F-7AF2-4FCB-B0AD-DD2040928A36}" type="slidenum">
              <a:rPr lang="en-GB" smtClean="0"/>
              <a:pPr>
                <a:defRPr/>
              </a:pPr>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Benders were so called because they were made from supple branches which they bent inwards to support a waterproof covering</a:t>
            </a:r>
            <a:endParaRPr lang="en-GB" dirty="0"/>
          </a:p>
        </p:txBody>
      </p:sp>
      <p:sp>
        <p:nvSpPr>
          <p:cNvPr id="4" name="Slide Number Placeholder 3"/>
          <p:cNvSpPr>
            <a:spLocks noGrp="1"/>
          </p:cNvSpPr>
          <p:nvPr>
            <p:ph type="sldNum" sz="quarter" idx="10"/>
          </p:nvPr>
        </p:nvSpPr>
        <p:spPr/>
        <p:txBody>
          <a:bodyPr/>
          <a:lstStyle/>
          <a:p>
            <a:pPr>
              <a:defRPr/>
            </a:pPr>
            <a:fld id="{38411A2F-7AF2-4FCB-B0AD-DD2040928A36}" type="slidenum">
              <a:rPr lang="en-GB" smtClean="0"/>
              <a:pPr>
                <a:defRPr/>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design of the </a:t>
            </a:r>
            <a:r>
              <a:rPr lang="en-GB" dirty="0" err="1" smtClean="0"/>
              <a:t>vardo</a:t>
            </a:r>
            <a:r>
              <a:rPr lang="en-GB" dirty="0" smtClean="0"/>
              <a:t> included large wheels running outside the body of the van, which slopes outwards considerably towards the </a:t>
            </a:r>
            <a:r>
              <a:rPr lang="en-GB" dirty="0" smtClean="0">
                <a:hlinkClick r:id="rId3" action="ppaction://hlinkfile" tooltip="Eaves"/>
              </a:rPr>
              <a:t>eaves</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38411A2F-7AF2-4FCB-B0AD-DD2040928A36}" type="slidenum">
              <a:rPr lang="en-GB" smtClean="0"/>
              <a:pPr>
                <a:defRPr/>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In the main, Fairground and Circus families have large coach-built trailers pulled by traction units and over-winter on a permanent site.  It is unlikely that they will ever be pitched on a roadside illegally as they move between organised, hired sites.</a:t>
            </a:r>
          </a:p>
          <a:p>
            <a:endParaRPr lang="en-GB" dirty="0"/>
          </a:p>
        </p:txBody>
      </p:sp>
      <p:sp>
        <p:nvSpPr>
          <p:cNvPr id="4" name="Slide Number Placeholder 3"/>
          <p:cNvSpPr>
            <a:spLocks noGrp="1"/>
          </p:cNvSpPr>
          <p:nvPr>
            <p:ph type="sldNum" sz="quarter" idx="10"/>
          </p:nvPr>
        </p:nvSpPr>
        <p:spPr/>
        <p:txBody>
          <a:bodyPr/>
          <a:lstStyle/>
          <a:p>
            <a:pPr>
              <a:defRPr/>
            </a:pPr>
            <a:fld id="{38411A2F-7AF2-4FCB-B0AD-DD2040928A36}" type="slidenum">
              <a:rPr lang="en-GB" smtClean="0"/>
              <a:pPr>
                <a:defRPr/>
              </a:pPr>
              <a:t>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Their transport and homes consist of vans, lorries, buses, </a:t>
            </a:r>
            <a:r>
              <a:rPr lang="en-GB" dirty="0" err="1" smtClean="0">
                <a:hlinkClick r:id="rId3" action="ppaction://hlinkfile" tooltip="Narrowboat"/>
              </a:rPr>
              <a:t>narrowboats</a:t>
            </a:r>
            <a:r>
              <a:rPr lang="en-GB" dirty="0" smtClean="0"/>
              <a:t> and caravans converted into mobile homes. They also make use of improvised </a:t>
            </a:r>
            <a:r>
              <a:rPr lang="en-GB" dirty="0" smtClean="0">
                <a:hlinkClick r:id="rId4" action="ppaction://hlinkfile" tooltip="Bender tent"/>
              </a:rPr>
              <a:t>bender tents</a:t>
            </a:r>
            <a:r>
              <a:rPr lang="en-GB" dirty="0" smtClean="0"/>
              <a:t>, </a:t>
            </a:r>
            <a:r>
              <a:rPr lang="en-GB" dirty="0" err="1" smtClean="0">
                <a:hlinkClick r:id="rId5" action="ppaction://hlinkfile" tooltip="Tipi"/>
              </a:rPr>
              <a:t>tipis</a:t>
            </a:r>
            <a:r>
              <a:rPr lang="en-GB" dirty="0" smtClean="0"/>
              <a:t> and </a:t>
            </a:r>
            <a:r>
              <a:rPr lang="en-GB" dirty="0" smtClean="0">
                <a:hlinkClick r:id="rId6" action="ppaction://hlinkfile" tooltip="Yurt"/>
              </a:rPr>
              <a:t>yurts</a:t>
            </a:r>
            <a:r>
              <a:rPr lang="en-GB" dirty="0" smtClean="0"/>
              <a:t>. There are also many</a:t>
            </a:r>
            <a:r>
              <a:rPr lang="en-GB" baseline="0" dirty="0" smtClean="0"/>
              <a:t> who now use traditional </a:t>
            </a:r>
            <a:r>
              <a:rPr lang="en-GB" baseline="0" dirty="0" err="1" smtClean="0"/>
              <a:t>Vardos</a:t>
            </a:r>
            <a:r>
              <a:rPr lang="en-GB" baseline="0" dirty="0" smtClean="0"/>
              <a:t> as homes. </a:t>
            </a:r>
            <a:endParaRPr lang="en-GB" dirty="0"/>
          </a:p>
        </p:txBody>
      </p:sp>
      <p:sp>
        <p:nvSpPr>
          <p:cNvPr id="4" name="Slide Number Placeholder 3"/>
          <p:cNvSpPr>
            <a:spLocks noGrp="1"/>
          </p:cNvSpPr>
          <p:nvPr>
            <p:ph type="sldNum" sz="quarter" idx="10"/>
          </p:nvPr>
        </p:nvSpPr>
        <p:spPr/>
        <p:txBody>
          <a:bodyPr/>
          <a:lstStyle/>
          <a:p>
            <a:pPr>
              <a:defRPr/>
            </a:pPr>
            <a:fld id="{38411A2F-7AF2-4FCB-B0AD-DD2040928A36}" type="slidenum">
              <a:rPr lang="en-GB" smtClean="0"/>
              <a:pPr>
                <a:defRPr/>
              </a:pPr>
              <a:t>8</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76691A61-8F7D-4AB9-A5B3-B49B46869D0E}" type="slidenum">
              <a:rPr lang="en-GB" smtClean="0"/>
              <a:pPr/>
              <a:t>9</a:t>
            </a:fld>
            <a:endParaRPr lang="en-GB" smtClean="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r>
              <a:rPr lang="en-GB" dirty="0" smtClean="0"/>
              <a:t>Living accommodation is as varied as the groups of Travellers themselves.  The accommodation itself may vary in standard.  </a:t>
            </a:r>
          </a:p>
          <a:p>
            <a:pPr eaLnBrk="1" hangingPunct="1"/>
            <a:endParaRPr lang="en-GB" dirty="0" smtClean="0"/>
          </a:p>
          <a:p>
            <a:pPr eaLnBrk="1" hangingPunct="1"/>
            <a:endParaRPr lang="en-GB" dirty="0" smtClean="0"/>
          </a:p>
          <a:p>
            <a:pPr eaLnBrk="1" hangingPunct="1"/>
            <a:r>
              <a:rPr lang="en-GB" dirty="0" smtClean="0"/>
              <a:t>Nearly all difficulties experienced by Gypsies, Irish Travellers and New Travellers are influenced by lack of accommodation on authorised sites.</a:t>
            </a:r>
          </a:p>
          <a:p>
            <a:pPr eaLnBrk="1" hangingPunct="1"/>
            <a:endParaRPr lang="en-GB"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97A4F359-3740-4AD5-92A6-F9D30DA8426D}" type="slidenum">
              <a:rPr lang="en-GB" smtClean="0"/>
              <a:pPr/>
              <a:t>10</a:t>
            </a:fld>
            <a:endParaRPr lang="en-GB" smtClean="0"/>
          </a:p>
        </p:txBody>
      </p:sp>
      <p:sp>
        <p:nvSpPr>
          <p:cNvPr id="24578" name="Rectangle 2"/>
          <p:cNvSpPr>
            <a:spLocks noGrp="1" noRot="1" noChangeAspect="1" noChangeArrowheads="1" noTextEdit="1"/>
          </p:cNvSpPr>
          <p:nvPr>
            <p:ph type="sldImg"/>
          </p:nvPr>
        </p:nvSpPr>
        <p:spPr>
          <a:xfrm>
            <a:off x="1143000" y="685800"/>
            <a:ext cx="4575175" cy="3430588"/>
          </a:xfrm>
          <a:ln/>
        </p:spPr>
      </p:sp>
      <p:sp>
        <p:nvSpPr>
          <p:cNvPr id="24579" name="Rectangle 3"/>
          <p:cNvSpPr>
            <a:spLocks noGrp="1" noChangeArrowheads="1"/>
          </p:cNvSpPr>
          <p:nvPr>
            <p:ph type="body" idx="1"/>
          </p:nvPr>
        </p:nvSpPr>
        <p:spPr>
          <a:xfrm>
            <a:off x="915988" y="4341813"/>
            <a:ext cx="5026025" cy="4116387"/>
          </a:xfrm>
          <a:noFill/>
          <a:ln/>
        </p:spPr>
        <p:txBody>
          <a:bodyPr/>
          <a:lstStyle/>
          <a:p>
            <a:pPr marL="174625" indent="-174625" eaLnBrk="1" hangingPunct="1">
              <a:buFontTx/>
              <a:buChar char="•"/>
              <a:tabLst>
                <a:tab pos="174625" algn="l"/>
              </a:tabLst>
            </a:pPr>
            <a:r>
              <a:rPr lang="en-GB" smtClean="0"/>
              <a:t>There are many theories as to where the canal boatmen or bargees came from.  Some people believed the boatmen were Gypsies who took to the water but this is certainly untrue. </a:t>
            </a:r>
          </a:p>
          <a:p>
            <a:pPr marL="174625" indent="-174625" eaLnBrk="1" hangingPunct="1">
              <a:buFontTx/>
              <a:buChar char="•"/>
              <a:tabLst>
                <a:tab pos="174625" algn="l"/>
              </a:tabLst>
            </a:pPr>
            <a:r>
              <a:rPr lang="en-GB" smtClean="0"/>
              <a:t>The development of the canal network in the eighteenth century brought with it the opportunity of well paid jobs on the working barges so probably many boatmen were from the villages alongside the canals who desired a new way of life.  They soon established a unique community with a way of life, language and customs of its own.  They were sometimes disliked and mistrusted by people of the land.</a:t>
            </a:r>
          </a:p>
          <a:p>
            <a:pPr marL="174625" indent="-174625" eaLnBrk="1" hangingPunct="1">
              <a:buFontTx/>
              <a:buChar char="•"/>
              <a:tabLst>
                <a:tab pos="174625" algn="l"/>
              </a:tabLst>
            </a:pPr>
            <a:r>
              <a:rPr lang="en-GB" smtClean="0"/>
              <a:t>The decline of the canal industry in the twentieth century led to the loss of this work and lifestyle.</a:t>
            </a:r>
          </a:p>
          <a:p>
            <a:pPr marL="174625" indent="-174625" eaLnBrk="1" hangingPunct="1">
              <a:buFontTx/>
              <a:buChar char="•"/>
              <a:tabLst>
                <a:tab pos="174625" algn="l"/>
              </a:tabLst>
            </a:pPr>
            <a:r>
              <a:rPr lang="en-GB" smtClean="0"/>
              <a:t>Today many narrow-boats have been converted into living accommodation and families are choosing to live and travel on the canals.</a:t>
            </a:r>
          </a:p>
          <a:p>
            <a:pPr marL="174625" indent="-174625" eaLnBrk="1" hangingPunct="1">
              <a:buFontTx/>
              <a:buChar char="•"/>
              <a:tabLst>
                <a:tab pos="174625" algn="l"/>
              </a:tabLst>
            </a:pPr>
            <a:r>
              <a:rPr lang="en-GB" smtClean="0"/>
              <a:t>There appear to be a small number of children living on the canals who usually attend a local school.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 the 1970’s a very nice trailer could cost £20,000 which is about £112,00 in today’s terms.</a:t>
            </a:r>
            <a:endParaRPr lang="en-GB" dirty="0"/>
          </a:p>
        </p:txBody>
      </p:sp>
      <p:sp>
        <p:nvSpPr>
          <p:cNvPr id="4" name="Slide Number Placeholder 3"/>
          <p:cNvSpPr>
            <a:spLocks noGrp="1"/>
          </p:cNvSpPr>
          <p:nvPr>
            <p:ph type="sldNum" sz="quarter" idx="10"/>
          </p:nvPr>
        </p:nvSpPr>
        <p:spPr/>
        <p:txBody>
          <a:bodyPr/>
          <a:lstStyle/>
          <a:p>
            <a:pPr>
              <a:defRPr/>
            </a:pPr>
            <a:fld id="{38411A2F-7AF2-4FCB-B0AD-DD2040928A36}" type="slidenum">
              <a:rPr lang="en-GB" smtClean="0"/>
              <a:pPr>
                <a:defRPr/>
              </a:pPr>
              <a:t>11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146F0B5-B537-4300-A25F-5D6ECEB2647B}" type="datetimeFigureOut">
              <a:rPr lang="en-GB" smtClean="0"/>
              <a:pPr/>
              <a:t>07/02/2013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AFB963-DD9B-4813-865E-7B70797E4E15}" type="slidenum">
              <a:rPr lang="en-GB" smtClean="0"/>
              <a:pPr/>
              <a:t>‹#›</a:t>
            </a:fld>
            <a:endParaRPr lang="en-GB"/>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46F0B5-B537-4300-A25F-5D6ECEB2647B}" type="datetimeFigureOut">
              <a:rPr lang="en-GB" smtClean="0"/>
              <a:pPr/>
              <a:t>07/02/2013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AFB963-DD9B-4813-865E-7B70797E4E15}" type="slidenum">
              <a:rPr lang="en-GB" smtClean="0"/>
              <a:pPr/>
              <a:t>‹#›</a:t>
            </a:fld>
            <a:endParaRPr lang="en-GB"/>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46F0B5-B537-4300-A25F-5D6ECEB2647B}" type="datetimeFigureOut">
              <a:rPr lang="en-GB" smtClean="0"/>
              <a:pPr/>
              <a:t>07/02/2013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AFB963-DD9B-4813-865E-7B70797E4E15}" type="slidenum">
              <a:rPr lang="en-GB" smtClean="0"/>
              <a:pPr/>
              <a:t>‹#›</a:t>
            </a:fld>
            <a:endParaRPr lang="en-GB"/>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21C09216-AA57-4966-97EA-5F0C159C18AF}" type="slidenum">
              <a:rPr lang="en-GB"/>
              <a:pPr>
                <a:defRPr/>
              </a:pPr>
              <a:t>‹#›</a:t>
            </a:fld>
            <a:endParaRPr lang="en-GB"/>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7AA59A46-CA1A-4910-9483-0ECE936FFED7}" type="slidenum">
              <a:rPr lang="en-GB"/>
              <a:pPr>
                <a:defRPr/>
              </a:pPr>
              <a:t>‹#›</a:t>
            </a:fld>
            <a:endParaRPr lang="en-GB"/>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A5024CB8-E10D-4C73-9982-9060D8DA6BC7}" type="slidenum">
              <a:rPr lang="en-GB"/>
              <a:pPr>
                <a:defRPr/>
              </a:pPr>
              <a:t>‹#›</a:t>
            </a:fld>
            <a:endParaRPr lang="en-GB"/>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146F0B5-B537-4300-A25F-5D6ECEB2647B}" type="datetimeFigureOut">
              <a:rPr lang="en-GB" smtClean="0"/>
              <a:pPr/>
              <a:t>07/02/2013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AFB963-DD9B-4813-865E-7B70797E4E15}" type="slidenum">
              <a:rPr lang="en-GB" smtClean="0"/>
              <a:pPr/>
              <a:t>‹#›</a:t>
            </a:fld>
            <a:endParaRPr lang="en-GB"/>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46F0B5-B537-4300-A25F-5D6ECEB2647B}" type="datetimeFigureOut">
              <a:rPr lang="en-GB" smtClean="0"/>
              <a:pPr/>
              <a:t>07/02/2013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AFB963-DD9B-4813-865E-7B70797E4E15}" type="slidenum">
              <a:rPr lang="en-GB" smtClean="0"/>
              <a:pPr/>
              <a:t>‹#›</a:t>
            </a:fld>
            <a:endParaRPr lang="en-GB"/>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146F0B5-B537-4300-A25F-5D6ECEB2647B}" type="datetimeFigureOut">
              <a:rPr lang="en-GB" smtClean="0"/>
              <a:pPr/>
              <a:t>07/02/2013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AFB963-DD9B-4813-865E-7B70797E4E15}" type="slidenum">
              <a:rPr lang="en-GB" smtClean="0"/>
              <a:pPr/>
              <a:t>‹#›</a:t>
            </a:fld>
            <a:endParaRPr lang="en-GB"/>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146F0B5-B537-4300-A25F-5D6ECEB2647B}" type="datetimeFigureOut">
              <a:rPr lang="en-GB" smtClean="0"/>
              <a:pPr/>
              <a:t>07/02/2013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DAFB963-DD9B-4813-865E-7B70797E4E15}" type="slidenum">
              <a:rPr lang="en-GB" smtClean="0"/>
              <a:pPr/>
              <a:t>‹#›</a:t>
            </a:fld>
            <a:endParaRPr lang="en-GB"/>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146F0B5-B537-4300-A25F-5D6ECEB2647B}" type="datetimeFigureOut">
              <a:rPr lang="en-GB" smtClean="0"/>
              <a:pPr/>
              <a:t>07/02/2013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DAFB963-DD9B-4813-865E-7B70797E4E15}" type="slidenum">
              <a:rPr lang="en-GB" smtClean="0"/>
              <a:pPr/>
              <a:t>‹#›</a:t>
            </a:fld>
            <a:endParaRPr lang="en-GB"/>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46F0B5-B537-4300-A25F-5D6ECEB2647B}" type="datetimeFigureOut">
              <a:rPr lang="en-GB" smtClean="0"/>
              <a:pPr/>
              <a:t>07/02/2013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DAFB963-DD9B-4813-865E-7B70797E4E15}" type="slidenum">
              <a:rPr lang="en-GB" smtClean="0"/>
              <a:pPr/>
              <a:t>‹#›</a:t>
            </a:fld>
            <a:endParaRPr lang="en-GB"/>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46F0B5-B537-4300-A25F-5D6ECEB2647B}" type="datetimeFigureOut">
              <a:rPr lang="en-GB" smtClean="0"/>
              <a:pPr/>
              <a:t>07/02/2013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AFB963-DD9B-4813-865E-7B70797E4E15}" type="slidenum">
              <a:rPr lang="en-GB" smtClean="0"/>
              <a:pPr/>
              <a:t>‹#›</a:t>
            </a:fld>
            <a:endParaRPr lang="en-GB"/>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46F0B5-B537-4300-A25F-5D6ECEB2647B}" type="datetimeFigureOut">
              <a:rPr lang="en-GB" smtClean="0"/>
              <a:pPr/>
              <a:t>07/02/2013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AFB963-DD9B-4813-865E-7B70797E4E15}" type="slidenum">
              <a:rPr lang="en-GB" smtClean="0"/>
              <a:pPr/>
              <a:t>‹#›</a:t>
            </a:fld>
            <a:endParaRPr lang="en-GB"/>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46F0B5-B537-4300-A25F-5D6ECEB2647B}" type="datetimeFigureOut">
              <a:rPr lang="en-GB" smtClean="0"/>
              <a:pPr/>
              <a:t>07/02/2013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FB963-DD9B-4813-865E-7B70797E4E15}" type="slidenum">
              <a:rPr lang="en-GB" smtClean="0"/>
              <a:pPr/>
              <a:t>‹#›</a:t>
            </a:fld>
            <a:endParaRPr lang="en-GB"/>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2.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C:\Users\Andy Farenden\Desktop\A4_Fractal_Strip.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56592" y="548680"/>
            <a:ext cx="12272087" cy="518495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406736" y="2780928"/>
            <a:ext cx="8737264" cy="1323439"/>
          </a:xfrm>
          <a:prstGeom prst="rect">
            <a:avLst/>
          </a:prstGeom>
        </p:spPr>
        <p:txBody>
          <a:bodyPr wrap="none">
            <a:spAutoFit/>
          </a:bodyPr>
          <a:lstStyle/>
          <a:p>
            <a:r>
              <a:rPr lang="en-GB" sz="4000" dirty="0" smtClean="0">
                <a:ln>
                  <a:solidFill>
                    <a:schemeClr val="bg1"/>
                  </a:solidFill>
                </a:ln>
                <a:latin typeface="Arial Black" pitchFamily="34" charset="0"/>
                <a:cs typeface="Arial" pitchFamily="34" charset="0"/>
              </a:rPr>
              <a:t>LESSON 3, PART 1</a:t>
            </a:r>
            <a:br>
              <a:rPr lang="en-GB" sz="4000" dirty="0" smtClean="0">
                <a:ln>
                  <a:solidFill>
                    <a:schemeClr val="bg1"/>
                  </a:solidFill>
                </a:ln>
                <a:latin typeface="Arial Black" pitchFamily="34" charset="0"/>
                <a:cs typeface="Arial" pitchFamily="34" charset="0"/>
              </a:rPr>
            </a:br>
            <a:r>
              <a:rPr lang="en-GB" sz="4000" dirty="0" smtClean="0">
                <a:ln>
                  <a:solidFill>
                    <a:schemeClr val="bg1"/>
                  </a:solidFill>
                </a:ln>
                <a:latin typeface="Arial Black" pitchFamily="34" charset="0"/>
                <a:cs typeface="Arial" pitchFamily="34" charset="0"/>
              </a:rPr>
              <a:t>GYPSY &amp; TRAVELLER HOMES </a:t>
            </a:r>
            <a:endParaRPr lang="en-GB" sz="4000" dirty="0">
              <a:ln>
                <a:solidFill>
                  <a:schemeClr val="bg1"/>
                </a:solidFill>
              </a:ln>
            </a:endParaRPr>
          </a:p>
        </p:txBody>
      </p:sp>
    </p:spTree>
    <p:extLst>
      <p:ext uri="{BB962C8B-B14F-4D97-AF65-F5344CB8AC3E}">
        <p14:creationId xmlns:p14="http://schemas.microsoft.com/office/powerpoint/2010/main" xmlns="" val="216742043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MVC-002S"/>
          <p:cNvPicPr>
            <a:picLocks noChangeAspect="1" noChangeArrowheads="1"/>
          </p:cNvPicPr>
          <p:nvPr/>
        </p:nvPicPr>
        <p:blipFill>
          <a:blip r:embed="rId3" cstate="print"/>
          <a:srcRect/>
          <a:stretch>
            <a:fillRect/>
          </a:stretch>
        </p:blipFill>
        <p:spPr bwMode="auto">
          <a:xfrm>
            <a:off x="1295326" y="1124744"/>
            <a:ext cx="6553348" cy="4915011"/>
          </a:xfrm>
          <a:prstGeom prst="rect">
            <a:avLst/>
          </a:prstGeom>
          <a:noFill/>
          <a:ln w="9525">
            <a:noFill/>
            <a:miter lim="800000"/>
            <a:headEnd/>
            <a:tailEnd/>
          </a:ln>
        </p:spPr>
      </p:pic>
      <p:sp>
        <p:nvSpPr>
          <p:cNvPr id="5" name="Title 1"/>
          <p:cNvSpPr txBox="1">
            <a:spLocks/>
          </p:cNvSpPr>
          <p:nvPr/>
        </p:nvSpPr>
        <p:spPr>
          <a:xfrm>
            <a:off x="457200" y="274638"/>
            <a:ext cx="82296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0" cap="none" spc="0" normalizeH="0" baseline="0" noProof="0" dirty="0" smtClean="0">
                <a:ln>
                  <a:noFill/>
                </a:ln>
                <a:solidFill>
                  <a:schemeClr val="tx2"/>
                </a:solidFill>
                <a:effectLst/>
                <a:uLnTx/>
                <a:uFillTx/>
                <a:latin typeface="Arial Black" pitchFamily="34" charset="0"/>
                <a:ea typeface="+mj-ea"/>
                <a:cs typeface="+mj-cs"/>
              </a:rPr>
              <a:t>OTHER</a:t>
            </a:r>
            <a:r>
              <a:rPr kumimoji="0" lang="en-GB" sz="3600" b="0" i="0" u="none" strike="noStrike" kern="0" cap="none" spc="0" normalizeH="0" noProof="0" dirty="0" smtClean="0">
                <a:ln>
                  <a:noFill/>
                </a:ln>
                <a:solidFill>
                  <a:schemeClr val="tx2"/>
                </a:solidFill>
                <a:effectLst/>
                <a:uLnTx/>
                <a:uFillTx/>
                <a:latin typeface="Arial Black" pitchFamily="34" charset="0"/>
                <a:ea typeface="+mj-ea"/>
                <a:cs typeface="+mj-cs"/>
              </a:rPr>
              <a:t> TYPES OF HOME</a:t>
            </a:r>
            <a:endParaRPr kumimoji="0" lang="en-GB" sz="3600" b="0" i="0" u="none" strike="noStrike" kern="0" cap="none" spc="0" normalizeH="0" baseline="0" noProof="0" dirty="0">
              <a:ln>
                <a:noFill/>
              </a:ln>
              <a:solidFill>
                <a:schemeClr val="tx2"/>
              </a:solidFill>
              <a:effectLst/>
              <a:uLnTx/>
              <a:uFillTx/>
              <a:latin typeface="Arial Black" pitchFamily="34" charset="0"/>
              <a:ea typeface="+mj-ea"/>
              <a:cs typeface="+mj-cs"/>
            </a:endParaRPr>
          </a:p>
        </p:txBody>
      </p:sp>
      <p:pic>
        <p:nvPicPr>
          <p:cNvPr id="7" name="Picture 4" descr="C:\Users\Andy Farenden\Desktop\lti_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fade">
                                      <p:cBhvr>
                                        <p:cTn id="11" dur="1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C:\Users\home\AppData\Local\Temp\jZip\jZip3712D\jZip160\DSC_0015.JPG"/>
          <p:cNvPicPr>
            <a:picLocks noChangeAspect="1" noChangeArrowheads="1"/>
          </p:cNvPicPr>
          <p:nvPr/>
        </p:nvPicPr>
        <p:blipFill>
          <a:blip r:embed="rId3" cstate="print"/>
          <a:srcRect/>
          <a:stretch>
            <a:fillRect/>
          </a:stretch>
        </p:blipFill>
        <p:spPr bwMode="auto">
          <a:xfrm>
            <a:off x="827584" y="2420888"/>
            <a:ext cx="3614404" cy="2371049"/>
          </a:xfrm>
          <a:prstGeom prst="rect">
            <a:avLst/>
          </a:prstGeom>
          <a:noFill/>
        </p:spPr>
      </p:pic>
      <p:sp>
        <p:nvSpPr>
          <p:cNvPr id="3" name="TextBox 2"/>
          <p:cNvSpPr txBox="1"/>
          <p:nvPr/>
        </p:nvSpPr>
        <p:spPr>
          <a:xfrm>
            <a:off x="3028148" y="332656"/>
            <a:ext cx="3087705" cy="707886"/>
          </a:xfrm>
          <a:prstGeom prst="rect">
            <a:avLst/>
          </a:prstGeom>
          <a:noFill/>
        </p:spPr>
        <p:txBody>
          <a:bodyPr wrap="none" rtlCol="0">
            <a:spAutoFit/>
          </a:bodyPr>
          <a:lstStyle/>
          <a:p>
            <a:r>
              <a:rPr lang="en-GB" sz="4000" dirty="0" smtClean="0">
                <a:latin typeface="Arial Black" pitchFamily="34" charset="0"/>
              </a:rPr>
              <a:t>TRAILERS</a:t>
            </a:r>
            <a:endParaRPr lang="en-GB" dirty="0"/>
          </a:p>
        </p:txBody>
      </p:sp>
      <p:sp>
        <p:nvSpPr>
          <p:cNvPr id="4" name="TextBox 3"/>
          <p:cNvSpPr txBox="1"/>
          <p:nvPr/>
        </p:nvSpPr>
        <p:spPr>
          <a:xfrm>
            <a:off x="486202" y="1196752"/>
            <a:ext cx="8171596" cy="646331"/>
          </a:xfrm>
          <a:prstGeom prst="rect">
            <a:avLst/>
          </a:prstGeom>
          <a:noFill/>
        </p:spPr>
        <p:txBody>
          <a:bodyPr wrap="none" rtlCol="0">
            <a:spAutoFit/>
          </a:bodyPr>
          <a:lstStyle/>
          <a:p>
            <a:r>
              <a:rPr lang="en-GB" dirty="0" smtClean="0">
                <a:latin typeface="Arial Black" pitchFamily="34" charset="0"/>
              </a:rPr>
              <a:t>Many </a:t>
            </a:r>
            <a:r>
              <a:rPr lang="en-GB" dirty="0" smtClean="0">
                <a:latin typeface="Arial Black" pitchFamily="34" charset="0"/>
              </a:rPr>
              <a:t>Gypsies </a:t>
            </a:r>
            <a:r>
              <a:rPr lang="en-GB" dirty="0" smtClean="0">
                <a:latin typeface="Arial Black" pitchFamily="34" charset="0"/>
              </a:rPr>
              <a:t>and Travellers now live in </a:t>
            </a:r>
            <a:r>
              <a:rPr lang="en-GB" dirty="0" smtClean="0">
                <a:latin typeface="Arial Black" pitchFamily="34" charset="0"/>
              </a:rPr>
              <a:t>trailers </a:t>
            </a:r>
            <a:r>
              <a:rPr lang="en-GB" dirty="0" smtClean="0">
                <a:latin typeface="Arial Black" pitchFamily="34" charset="0"/>
              </a:rPr>
              <a:t>which became </a:t>
            </a:r>
          </a:p>
          <a:p>
            <a:r>
              <a:rPr lang="en-GB" dirty="0" smtClean="0">
                <a:latin typeface="Arial Black" pitchFamily="34" charset="0"/>
              </a:rPr>
              <a:t>popular in the </a:t>
            </a:r>
            <a:r>
              <a:rPr lang="en-GB" dirty="0" smtClean="0">
                <a:latin typeface="Arial Black" pitchFamily="34" charset="0"/>
              </a:rPr>
              <a:t>1970s</a:t>
            </a:r>
            <a:r>
              <a:rPr lang="en-GB" dirty="0" smtClean="0">
                <a:latin typeface="Arial Black" pitchFamily="34" charset="0"/>
              </a:rPr>
              <a:t>. They can be large and very comfortable. </a:t>
            </a:r>
            <a:endParaRPr lang="en-GB" dirty="0">
              <a:latin typeface="Arial Black" pitchFamily="34" charset="0"/>
            </a:endParaRPr>
          </a:p>
        </p:txBody>
      </p:sp>
      <p:pic>
        <p:nvPicPr>
          <p:cNvPr id="145411" name="Picture 3" descr="C:\Users\home\AppData\Local\Temp\jZip\jZip3712D\jZip1D78\DSC_0075.JPG"/>
          <p:cNvPicPr>
            <a:picLocks noChangeAspect="1" noChangeArrowheads="1"/>
          </p:cNvPicPr>
          <p:nvPr/>
        </p:nvPicPr>
        <p:blipFill>
          <a:blip r:embed="rId4" cstate="print"/>
          <a:srcRect/>
          <a:stretch>
            <a:fillRect/>
          </a:stretch>
        </p:blipFill>
        <p:spPr bwMode="auto">
          <a:xfrm>
            <a:off x="5436096" y="1988840"/>
            <a:ext cx="2681472" cy="4087610"/>
          </a:xfrm>
          <a:prstGeom prst="rect">
            <a:avLst/>
          </a:prstGeom>
          <a:noFill/>
        </p:spPr>
      </p:pic>
      <p:pic>
        <p:nvPicPr>
          <p:cNvPr id="8" name="Picture 4" descr="C:\Users\Andy Farenden\Desktop\lti_logo.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45410"/>
                                        </p:tgtEl>
                                        <p:attrNameLst>
                                          <p:attrName>style.visibility</p:attrName>
                                        </p:attrNameLst>
                                      </p:cBhvr>
                                      <p:to>
                                        <p:strVal val="visible"/>
                                      </p:to>
                                    </p:set>
                                    <p:animEffect transition="in" filter="fade">
                                      <p:cBhvr>
                                        <p:cTn id="19" dur="1000"/>
                                        <p:tgtEl>
                                          <p:spTgt spid="145410"/>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45411"/>
                                        </p:tgtEl>
                                        <p:attrNameLst>
                                          <p:attrName>style.visibility</p:attrName>
                                        </p:attrNameLst>
                                      </p:cBhvr>
                                      <p:to>
                                        <p:strVal val="visible"/>
                                      </p:to>
                                    </p:set>
                                    <p:animEffect transition="in" filter="fade">
                                      <p:cBhvr>
                                        <p:cTn id="23" dur="1000"/>
                                        <p:tgtEl>
                                          <p:spTgt spid="145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4"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C:\Users\home\AppData\Local\Temp\jZip\jZip3712D\jZip29378\Travellers Homes 012.jpg"/>
          <p:cNvPicPr>
            <a:picLocks noChangeAspect="1" noChangeArrowheads="1"/>
          </p:cNvPicPr>
          <p:nvPr/>
        </p:nvPicPr>
        <p:blipFill>
          <a:blip r:embed="rId2" cstate="print"/>
          <a:srcRect/>
          <a:stretch>
            <a:fillRect/>
          </a:stretch>
        </p:blipFill>
        <p:spPr bwMode="auto">
          <a:xfrm>
            <a:off x="4355976" y="476672"/>
            <a:ext cx="3851920" cy="2526859"/>
          </a:xfrm>
          <a:prstGeom prst="rect">
            <a:avLst/>
          </a:prstGeom>
          <a:noFill/>
        </p:spPr>
      </p:pic>
      <p:pic>
        <p:nvPicPr>
          <p:cNvPr id="147459" name="Picture 3" descr="C:\Users\home\AppData\Local\Temp\jZip\jZip2E207\jZip2E3A0\DSC_0049.JPG"/>
          <p:cNvPicPr>
            <a:picLocks noChangeAspect="1" noChangeArrowheads="1"/>
          </p:cNvPicPr>
          <p:nvPr/>
        </p:nvPicPr>
        <p:blipFill>
          <a:blip r:embed="rId3" cstate="print"/>
          <a:srcRect/>
          <a:stretch>
            <a:fillRect/>
          </a:stretch>
        </p:blipFill>
        <p:spPr bwMode="auto">
          <a:xfrm>
            <a:off x="395536" y="3354021"/>
            <a:ext cx="4464496" cy="2928710"/>
          </a:xfrm>
          <a:prstGeom prst="rect">
            <a:avLst/>
          </a:prstGeom>
          <a:noFill/>
        </p:spPr>
      </p:pic>
      <p:pic>
        <p:nvPicPr>
          <p:cNvPr id="5" name="Picture 4" descr="C:\Users\Andy Farenden\Desktop\lti_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7458"/>
                                        </p:tgtEl>
                                        <p:attrNameLst>
                                          <p:attrName>style.visibility</p:attrName>
                                        </p:attrNameLst>
                                      </p:cBhvr>
                                      <p:to>
                                        <p:strVal val="visible"/>
                                      </p:to>
                                    </p:set>
                                    <p:animEffect transition="in" filter="fade">
                                      <p:cBhvr>
                                        <p:cTn id="7" dur="1000"/>
                                        <p:tgtEl>
                                          <p:spTgt spid="147458"/>
                                        </p:tgtEl>
                                      </p:cBhvr>
                                    </p:animEffect>
                                  </p:childTnLst>
                                </p:cTn>
                              </p:par>
                              <p:par>
                                <p:cTn id="8" presetID="10" presetClass="entr" presetSubtype="0" fill="hold" nodeType="withEffect">
                                  <p:stCondLst>
                                    <p:cond delay="0"/>
                                  </p:stCondLst>
                                  <p:childTnLst>
                                    <p:set>
                                      <p:cBhvr>
                                        <p:cTn id="9" dur="1" fill="hold">
                                          <p:stCondLst>
                                            <p:cond delay="0"/>
                                          </p:stCondLst>
                                        </p:cTn>
                                        <p:tgtEl>
                                          <p:spTgt spid="147459"/>
                                        </p:tgtEl>
                                        <p:attrNameLst>
                                          <p:attrName>style.visibility</p:attrName>
                                        </p:attrNameLst>
                                      </p:cBhvr>
                                      <p:to>
                                        <p:strVal val="visible"/>
                                      </p:to>
                                    </p:set>
                                    <p:animEffect transition="in" filter="fade">
                                      <p:cBhvr>
                                        <p:cTn id="10" dur="1000"/>
                                        <p:tgtEl>
                                          <p:spTgt spid="147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C:\Users\home\AppData\Local\Temp\jZip\jZip3712D\jZip21B0\DSC_0054.JPG"/>
          <p:cNvPicPr>
            <a:picLocks noChangeAspect="1" noChangeArrowheads="1"/>
          </p:cNvPicPr>
          <p:nvPr/>
        </p:nvPicPr>
        <p:blipFill>
          <a:blip r:embed="rId3" cstate="print"/>
          <a:srcRect/>
          <a:stretch>
            <a:fillRect/>
          </a:stretch>
        </p:blipFill>
        <p:spPr bwMode="auto">
          <a:xfrm>
            <a:off x="395536" y="1628800"/>
            <a:ext cx="3707904" cy="2432385"/>
          </a:xfrm>
          <a:prstGeom prst="rect">
            <a:avLst/>
          </a:prstGeom>
          <a:noFill/>
        </p:spPr>
      </p:pic>
      <p:sp>
        <p:nvSpPr>
          <p:cNvPr id="4" name="TextBox 3"/>
          <p:cNvSpPr txBox="1"/>
          <p:nvPr/>
        </p:nvSpPr>
        <p:spPr>
          <a:xfrm>
            <a:off x="2123728" y="332656"/>
            <a:ext cx="72008" cy="369332"/>
          </a:xfrm>
          <a:prstGeom prst="rect">
            <a:avLst/>
          </a:prstGeom>
          <a:noFill/>
        </p:spPr>
        <p:txBody>
          <a:bodyPr wrap="square" rtlCol="0">
            <a:spAutoFit/>
          </a:bodyPr>
          <a:lstStyle/>
          <a:p>
            <a:endParaRPr lang="en-GB" dirty="0"/>
          </a:p>
        </p:txBody>
      </p:sp>
      <p:sp>
        <p:nvSpPr>
          <p:cNvPr id="5" name="TextBox 4"/>
          <p:cNvSpPr txBox="1"/>
          <p:nvPr/>
        </p:nvSpPr>
        <p:spPr>
          <a:xfrm>
            <a:off x="575556" y="620688"/>
            <a:ext cx="7992888" cy="461665"/>
          </a:xfrm>
          <a:prstGeom prst="rect">
            <a:avLst/>
          </a:prstGeom>
          <a:noFill/>
        </p:spPr>
        <p:txBody>
          <a:bodyPr wrap="square" rtlCol="0">
            <a:spAutoFit/>
          </a:bodyPr>
          <a:lstStyle/>
          <a:p>
            <a:r>
              <a:rPr lang="en-GB" sz="2400" dirty="0" smtClean="0">
                <a:latin typeface="Arial Black" pitchFamily="34" charset="0"/>
              </a:rPr>
              <a:t>EXTERNAL BUILDING AND OUTDOOR SPACES</a:t>
            </a:r>
            <a:endParaRPr lang="en-GB" sz="2400" dirty="0">
              <a:latin typeface="Arial Black" pitchFamily="34" charset="0"/>
            </a:endParaRPr>
          </a:p>
        </p:txBody>
      </p:sp>
      <p:pic>
        <p:nvPicPr>
          <p:cNvPr id="146435" name="Picture 3" descr="C:\Users\home\AppData\Local\Microsoft\Windows Live Mail\WLMDSS.tmp\WLM1613.tmp\Shyanne%201[1].JPG"/>
          <p:cNvPicPr>
            <a:picLocks noChangeAspect="1" noChangeArrowheads="1"/>
          </p:cNvPicPr>
          <p:nvPr/>
        </p:nvPicPr>
        <p:blipFill>
          <a:blip r:embed="rId4" cstate="print"/>
          <a:srcRect/>
          <a:stretch>
            <a:fillRect/>
          </a:stretch>
        </p:blipFill>
        <p:spPr bwMode="auto">
          <a:xfrm>
            <a:off x="4932040" y="1628800"/>
            <a:ext cx="3528392" cy="2411222"/>
          </a:xfrm>
          <a:prstGeom prst="rect">
            <a:avLst/>
          </a:prstGeom>
          <a:noFill/>
        </p:spPr>
      </p:pic>
      <p:pic>
        <p:nvPicPr>
          <p:cNvPr id="146436" name="Picture 4" descr="C:\Users\home\AppData\Local\Temp\jZip\jZip2E207\jZip143E0\Bus.jpg"/>
          <p:cNvPicPr>
            <a:picLocks noChangeAspect="1" noChangeArrowheads="1"/>
          </p:cNvPicPr>
          <p:nvPr/>
        </p:nvPicPr>
        <p:blipFill>
          <a:blip r:embed="rId5" cstate="print"/>
          <a:srcRect/>
          <a:stretch>
            <a:fillRect/>
          </a:stretch>
        </p:blipFill>
        <p:spPr bwMode="auto">
          <a:xfrm>
            <a:off x="2915816" y="4365104"/>
            <a:ext cx="3168352" cy="2078439"/>
          </a:xfrm>
          <a:prstGeom prst="rect">
            <a:avLst/>
          </a:prstGeom>
          <a:noFill/>
        </p:spPr>
      </p:pic>
      <p:pic>
        <p:nvPicPr>
          <p:cNvPr id="8" name="Picture 4" descr="C:\Users\Andy Farenden\Desktop\lti_logo.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6434"/>
                                        </p:tgtEl>
                                        <p:attrNameLst>
                                          <p:attrName>style.visibility</p:attrName>
                                        </p:attrNameLst>
                                      </p:cBhvr>
                                      <p:to>
                                        <p:strVal val="visible"/>
                                      </p:to>
                                    </p:set>
                                    <p:animEffect transition="in" filter="fade">
                                      <p:cBhvr>
                                        <p:cTn id="11" dur="1000"/>
                                        <p:tgtEl>
                                          <p:spTgt spid="14643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6435"/>
                                        </p:tgtEl>
                                        <p:attrNameLst>
                                          <p:attrName>style.visibility</p:attrName>
                                        </p:attrNameLst>
                                      </p:cBhvr>
                                      <p:to>
                                        <p:strVal val="visible"/>
                                      </p:to>
                                    </p:set>
                                    <p:animEffect transition="in" filter="fade">
                                      <p:cBhvr>
                                        <p:cTn id="15" dur="1000"/>
                                        <p:tgtEl>
                                          <p:spTgt spid="146435"/>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46436"/>
                                        </p:tgtEl>
                                        <p:attrNameLst>
                                          <p:attrName>style.visibility</p:attrName>
                                        </p:attrNameLst>
                                      </p:cBhvr>
                                      <p:to>
                                        <p:strVal val="visible"/>
                                      </p:to>
                                    </p:set>
                                    <p:animEffect transition="in" filter="fade">
                                      <p:cBhvr>
                                        <p:cTn id="19" dur="1000"/>
                                        <p:tgtEl>
                                          <p:spTgt spid="146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23850" y="260350"/>
            <a:ext cx="5976342" cy="850900"/>
          </a:xfrm>
        </p:spPr>
        <p:txBody>
          <a:bodyPr>
            <a:normAutofit/>
          </a:bodyPr>
          <a:lstStyle/>
          <a:p>
            <a:r>
              <a:rPr lang="en-GB" sz="4000" b="1" dirty="0" smtClean="0">
                <a:latin typeface="Arial Black" pitchFamily="34" charset="0"/>
              </a:rPr>
              <a:t>TRAVEL PATTERNS</a:t>
            </a:r>
            <a:endParaRPr lang="en-GB" sz="3600" b="1" dirty="0">
              <a:latin typeface="Arial Black" pitchFamily="34" charset="0"/>
            </a:endParaRPr>
          </a:p>
        </p:txBody>
      </p:sp>
      <p:sp>
        <p:nvSpPr>
          <p:cNvPr id="65539" name="Text Box 3"/>
          <p:cNvSpPr txBox="1">
            <a:spLocks noChangeArrowheads="1"/>
          </p:cNvSpPr>
          <p:nvPr/>
        </p:nvSpPr>
        <p:spPr bwMode="auto">
          <a:xfrm>
            <a:off x="468313" y="1052513"/>
            <a:ext cx="8280400" cy="369332"/>
          </a:xfrm>
          <a:prstGeom prst="rect">
            <a:avLst/>
          </a:prstGeom>
          <a:noFill/>
          <a:ln w="9525">
            <a:noFill/>
            <a:miter lim="800000"/>
            <a:headEnd/>
            <a:tailEnd/>
          </a:ln>
          <a:effectLst/>
        </p:spPr>
        <p:txBody>
          <a:bodyPr>
            <a:spAutoFit/>
          </a:bodyPr>
          <a:lstStyle/>
          <a:p>
            <a:pPr>
              <a:spcBef>
                <a:spcPct val="20000"/>
              </a:spcBef>
            </a:pPr>
            <a:r>
              <a:rPr lang="en-GB" b="1" dirty="0" smtClean="0">
                <a:latin typeface="Arial Black" pitchFamily="34" charset="0"/>
              </a:rPr>
              <a:t>Nomadic </a:t>
            </a:r>
            <a:r>
              <a:rPr lang="en-GB" b="1" dirty="0">
                <a:latin typeface="Arial Black" pitchFamily="34" charset="0"/>
              </a:rPr>
              <a:t>– constantly travelling or travelling for long periods</a:t>
            </a:r>
          </a:p>
        </p:txBody>
      </p:sp>
      <p:grpSp>
        <p:nvGrpSpPr>
          <p:cNvPr id="2" name="Group 4"/>
          <p:cNvGrpSpPr>
            <a:grpSpLocks/>
          </p:cNvGrpSpPr>
          <p:nvPr/>
        </p:nvGrpSpPr>
        <p:grpSpPr bwMode="auto">
          <a:xfrm>
            <a:off x="1042988" y="1557337"/>
            <a:ext cx="7127874" cy="1249363"/>
            <a:chOff x="657" y="981"/>
            <a:chExt cx="4490" cy="787"/>
          </a:xfrm>
        </p:grpSpPr>
        <p:pic>
          <p:nvPicPr>
            <p:cNvPr id="65541" name="Picture 5" descr="lwf0"/>
            <p:cNvPicPr>
              <a:picLocks noChangeAspect="1" noChangeArrowheads="1"/>
            </p:cNvPicPr>
            <p:nvPr/>
          </p:nvPicPr>
          <p:blipFill>
            <a:blip r:embed="rId3" cstate="print"/>
            <a:srcRect l="14516" r="12653"/>
            <a:stretch>
              <a:fillRect/>
            </a:stretch>
          </p:blipFill>
          <p:spPr bwMode="auto">
            <a:xfrm>
              <a:off x="3288" y="981"/>
              <a:ext cx="1859" cy="787"/>
            </a:xfrm>
            <a:prstGeom prst="rect">
              <a:avLst/>
            </a:prstGeom>
            <a:noFill/>
            <a:ln w="9525">
              <a:noFill/>
              <a:miter lim="800000"/>
              <a:headEnd/>
              <a:tailEnd/>
            </a:ln>
            <a:effectLst/>
          </p:spPr>
        </p:pic>
        <p:sp>
          <p:nvSpPr>
            <p:cNvPr id="65542" name="Text Box 6"/>
            <p:cNvSpPr txBox="1">
              <a:spLocks noChangeArrowheads="1"/>
            </p:cNvSpPr>
            <p:nvPr/>
          </p:nvSpPr>
          <p:spPr bwMode="auto">
            <a:xfrm>
              <a:off x="657" y="1026"/>
              <a:ext cx="2268" cy="520"/>
            </a:xfrm>
            <a:prstGeom prst="rect">
              <a:avLst/>
            </a:prstGeom>
            <a:noFill/>
            <a:ln w="9525">
              <a:noFill/>
              <a:miter lim="800000"/>
              <a:headEnd/>
              <a:tailEnd/>
            </a:ln>
            <a:effectLst/>
          </p:spPr>
          <p:txBody>
            <a:bodyPr>
              <a:spAutoFit/>
            </a:bodyPr>
            <a:lstStyle/>
            <a:p>
              <a:pPr lvl="1">
                <a:buFont typeface="Wingdings" pitchFamily="2" charset="2"/>
                <a:buChar char="Ø"/>
              </a:pPr>
              <a:r>
                <a:rPr lang="en-GB" sz="1600" dirty="0">
                  <a:latin typeface="Comic Sans MS" pitchFamily="66" charset="0"/>
                </a:rPr>
                <a:t>   </a:t>
              </a:r>
              <a:r>
                <a:rPr lang="en-GB" sz="1600" dirty="0">
                  <a:latin typeface="Arial Black" pitchFamily="34" charset="0"/>
                </a:rPr>
                <a:t>Occupation</a:t>
              </a:r>
            </a:p>
            <a:p>
              <a:pPr lvl="1">
                <a:buFont typeface="Wingdings" pitchFamily="2" charset="2"/>
                <a:buChar char="Ø"/>
              </a:pPr>
              <a:r>
                <a:rPr lang="en-GB" sz="1600" dirty="0">
                  <a:latin typeface="Arial Black" pitchFamily="34" charset="0"/>
                </a:rPr>
                <a:t>   Family connections</a:t>
              </a:r>
            </a:p>
            <a:p>
              <a:pPr lvl="1">
                <a:buFont typeface="Wingdings" pitchFamily="2" charset="2"/>
                <a:buChar char="Ø"/>
              </a:pPr>
              <a:r>
                <a:rPr lang="en-GB" sz="1600" dirty="0">
                  <a:latin typeface="Arial Black" pitchFamily="34" charset="0"/>
                </a:rPr>
                <a:t>   Retaining networks</a:t>
              </a:r>
            </a:p>
          </p:txBody>
        </p:sp>
      </p:grpSp>
      <p:sp>
        <p:nvSpPr>
          <p:cNvPr id="65543" name="Text Box 7"/>
          <p:cNvSpPr txBox="1">
            <a:spLocks noChangeArrowheads="1"/>
          </p:cNvSpPr>
          <p:nvPr/>
        </p:nvSpPr>
        <p:spPr bwMode="auto">
          <a:xfrm>
            <a:off x="468313" y="2781300"/>
            <a:ext cx="6696075" cy="396875"/>
          </a:xfrm>
          <a:prstGeom prst="rect">
            <a:avLst/>
          </a:prstGeom>
          <a:noFill/>
          <a:ln w="9525">
            <a:noFill/>
            <a:miter lim="800000"/>
            <a:headEnd/>
            <a:tailEnd/>
          </a:ln>
          <a:effectLst/>
        </p:spPr>
        <p:txBody>
          <a:bodyPr>
            <a:spAutoFit/>
          </a:bodyPr>
          <a:lstStyle/>
          <a:p>
            <a:pPr>
              <a:spcBef>
                <a:spcPct val="50000"/>
              </a:spcBef>
            </a:pPr>
            <a:r>
              <a:rPr lang="en-GB" sz="2000" b="1" dirty="0" smtClean="0">
                <a:latin typeface="Arial Black" pitchFamily="34" charset="0"/>
              </a:rPr>
              <a:t>Semi-nomadic </a:t>
            </a:r>
            <a:r>
              <a:rPr lang="en-GB" sz="2000" b="1" dirty="0">
                <a:latin typeface="Arial Black" pitchFamily="34" charset="0"/>
              </a:rPr>
              <a:t>– travelling for part of the year</a:t>
            </a:r>
          </a:p>
        </p:txBody>
      </p:sp>
      <p:grpSp>
        <p:nvGrpSpPr>
          <p:cNvPr id="3" name="Group 15"/>
          <p:cNvGrpSpPr>
            <a:grpSpLocks/>
          </p:cNvGrpSpPr>
          <p:nvPr/>
        </p:nvGrpSpPr>
        <p:grpSpPr bwMode="auto">
          <a:xfrm>
            <a:off x="1043608" y="3212976"/>
            <a:ext cx="7056784" cy="1389509"/>
            <a:chOff x="657" y="1979"/>
            <a:chExt cx="4808" cy="966"/>
          </a:xfrm>
        </p:grpSpPr>
        <p:pic>
          <p:nvPicPr>
            <p:cNvPr id="65545" name="Picture 9" descr="mso89BD1"/>
            <p:cNvPicPr>
              <a:picLocks noChangeAspect="1" noChangeArrowheads="1"/>
            </p:cNvPicPr>
            <p:nvPr/>
          </p:nvPicPr>
          <p:blipFill>
            <a:blip r:embed="rId4" cstate="print">
              <a:lum contrast="24000"/>
            </a:blip>
            <a:srcRect l="2521" t="35710" r="2213" b="9610"/>
            <a:stretch>
              <a:fillRect/>
            </a:stretch>
          </p:blipFill>
          <p:spPr bwMode="auto">
            <a:xfrm>
              <a:off x="3334" y="1979"/>
              <a:ext cx="2131" cy="966"/>
            </a:xfrm>
            <a:prstGeom prst="rect">
              <a:avLst/>
            </a:prstGeom>
            <a:noFill/>
          </p:spPr>
        </p:pic>
        <p:sp>
          <p:nvSpPr>
            <p:cNvPr id="65546" name="Text Box 10"/>
            <p:cNvSpPr txBox="1">
              <a:spLocks noChangeArrowheads="1"/>
            </p:cNvSpPr>
            <p:nvPr/>
          </p:nvSpPr>
          <p:spPr bwMode="auto">
            <a:xfrm>
              <a:off x="657" y="2069"/>
              <a:ext cx="2722" cy="674"/>
            </a:xfrm>
            <a:prstGeom prst="rect">
              <a:avLst/>
            </a:prstGeom>
            <a:noFill/>
            <a:ln w="9525">
              <a:noFill/>
              <a:miter lim="800000"/>
              <a:headEnd/>
              <a:tailEnd/>
            </a:ln>
            <a:effectLst/>
          </p:spPr>
          <p:txBody>
            <a:bodyPr>
              <a:spAutoFit/>
            </a:bodyPr>
            <a:lstStyle/>
            <a:p>
              <a:pPr lvl="1">
                <a:buFont typeface="Wingdings" pitchFamily="2" charset="2"/>
                <a:buChar char="Ø"/>
              </a:pPr>
              <a:r>
                <a:rPr lang="en-GB" sz="1600" dirty="0">
                  <a:latin typeface="Arial Black" pitchFamily="34" charset="0"/>
                </a:rPr>
                <a:t>  Seasonal occupation</a:t>
              </a:r>
            </a:p>
            <a:p>
              <a:pPr lvl="1">
                <a:buFont typeface="Wingdings" pitchFamily="2" charset="2"/>
                <a:buChar char="Ø"/>
              </a:pPr>
              <a:r>
                <a:rPr lang="en-GB" sz="1600" dirty="0">
                  <a:latin typeface="Arial Black" pitchFamily="34" charset="0"/>
                </a:rPr>
                <a:t>  Religious conventions</a:t>
              </a:r>
            </a:p>
            <a:p>
              <a:pPr lvl="1">
                <a:buFont typeface="Wingdings" pitchFamily="2" charset="2"/>
                <a:buChar char="Ø"/>
              </a:pPr>
              <a:r>
                <a:rPr lang="en-GB" sz="1600" dirty="0">
                  <a:latin typeface="Arial Black" pitchFamily="34" charset="0"/>
                </a:rPr>
                <a:t>  Family / personal reasons</a:t>
              </a:r>
            </a:p>
            <a:p>
              <a:pPr lvl="1">
                <a:buFont typeface="Wingdings" pitchFamily="2" charset="2"/>
                <a:buChar char="Ø"/>
              </a:pPr>
              <a:r>
                <a:rPr lang="en-GB" sz="1600" dirty="0">
                  <a:latin typeface="Arial Black" pitchFamily="34" charset="0"/>
                </a:rPr>
                <a:t>  Retaining networks</a:t>
              </a:r>
            </a:p>
          </p:txBody>
        </p:sp>
      </p:grpSp>
      <p:sp>
        <p:nvSpPr>
          <p:cNvPr id="65547" name="Text Box 11"/>
          <p:cNvSpPr txBox="1">
            <a:spLocks noChangeArrowheads="1"/>
          </p:cNvSpPr>
          <p:nvPr/>
        </p:nvSpPr>
        <p:spPr bwMode="auto">
          <a:xfrm>
            <a:off x="539750" y="4724400"/>
            <a:ext cx="5545138" cy="396875"/>
          </a:xfrm>
          <a:prstGeom prst="rect">
            <a:avLst/>
          </a:prstGeom>
          <a:noFill/>
          <a:ln w="9525">
            <a:noFill/>
            <a:miter lim="800000"/>
            <a:headEnd/>
            <a:tailEnd/>
          </a:ln>
          <a:effectLst/>
        </p:spPr>
        <p:txBody>
          <a:bodyPr>
            <a:spAutoFit/>
          </a:bodyPr>
          <a:lstStyle/>
          <a:p>
            <a:pPr>
              <a:spcBef>
                <a:spcPct val="20000"/>
              </a:spcBef>
            </a:pPr>
            <a:r>
              <a:rPr lang="en-GB" sz="2000" b="1" dirty="0" smtClean="0">
                <a:latin typeface="Arial Black" pitchFamily="34" charset="0"/>
              </a:rPr>
              <a:t>Static </a:t>
            </a:r>
            <a:r>
              <a:rPr lang="en-GB" sz="2000" b="1" dirty="0">
                <a:latin typeface="Arial Black" pitchFamily="34" charset="0"/>
              </a:rPr>
              <a:t>– travelling for short periods</a:t>
            </a:r>
            <a:endParaRPr lang="en-GB" sz="2000" dirty="0">
              <a:latin typeface="Arial Black" pitchFamily="34" charset="0"/>
            </a:endParaRPr>
          </a:p>
        </p:txBody>
      </p:sp>
      <p:grpSp>
        <p:nvGrpSpPr>
          <p:cNvPr id="4" name="Group 12"/>
          <p:cNvGrpSpPr>
            <a:grpSpLocks/>
          </p:cNvGrpSpPr>
          <p:nvPr/>
        </p:nvGrpSpPr>
        <p:grpSpPr bwMode="auto">
          <a:xfrm>
            <a:off x="1547813" y="5084763"/>
            <a:ext cx="5472112" cy="1330325"/>
            <a:chOff x="975" y="3113"/>
            <a:chExt cx="3447" cy="838"/>
          </a:xfrm>
        </p:grpSpPr>
        <p:pic>
          <p:nvPicPr>
            <p:cNvPr id="65549" name="Picture 13"/>
            <p:cNvPicPr>
              <a:picLocks noChangeAspect="1" noChangeArrowheads="1"/>
            </p:cNvPicPr>
            <p:nvPr/>
          </p:nvPicPr>
          <p:blipFill>
            <a:blip r:embed="rId5" cstate="print">
              <a:lum contrast="24000"/>
            </a:blip>
            <a:srcRect l="2420" t="6595" r="2473" b="14493"/>
            <a:stretch>
              <a:fillRect/>
            </a:stretch>
          </p:blipFill>
          <p:spPr bwMode="auto">
            <a:xfrm>
              <a:off x="3061" y="3113"/>
              <a:ext cx="1361" cy="838"/>
            </a:xfrm>
            <a:prstGeom prst="rect">
              <a:avLst/>
            </a:prstGeom>
            <a:noFill/>
            <a:ln w="9525">
              <a:noFill/>
              <a:miter lim="800000"/>
              <a:headEnd/>
              <a:tailEnd/>
            </a:ln>
          </p:spPr>
        </p:pic>
        <p:sp>
          <p:nvSpPr>
            <p:cNvPr id="65550" name="Text Box 14"/>
            <p:cNvSpPr txBox="1">
              <a:spLocks noChangeArrowheads="1"/>
            </p:cNvSpPr>
            <p:nvPr/>
          </p:nvSpPr>
          <p:spPr bwMode="auto">
            <a:xfrm>
              <a:off x="975" y="3158"/>
              <a:ext cx="1860" cy="520"/>
            </a:xfrm>
            <a:prstGeom prst="rect">
              <a:avLst/>
            </a:prstGeom>
            <a:noFill/>
            <a:ln w="9525">
              <a:noFill/>
              <a:miter lim="800000"/>
              <a:headEnd/>
              <a:tailEnd/>
            </a:ln>
            <a:effectLst/>
          </p:spPr>
          <p:txBody>
            <a:bodyPr>
              <a:spAutoFit/>
            </a:bodyPr>
            <a:lstStyle/>
            <a:p>
              <a:pPr>
                <a:buFont typeface="Wingdings" pitchFamily="2" charset="2"/>
                <a:buChar char="Ø"/>
              </a:pPr>
              <a:r>
                <a:rPr lang="en-GB" sz="1600" dirty="0">
                  <a:latin typeface="Arial Black" pitchFamily="34" charset="0"/>
                </a:rPr>
                <a:t>  Holidays</a:t>
              </a:r>
            </a:p>
            <a:p>
              <a:pPr>
                <a:buFont typeface="Wingdings" pitchFamily="2" charset="2"/>
                <a:buChar char="Ø"/>
              </a:pPr>
              <a:r>
                <a:rPr lang="en-GB" sz="1600" dirty="0">
                  <a:latin typeface="Arial Black" pitchFamily="34" charset="0"/>
                </a:rPr>
                <a:t>  Family visits</a:t>
              </a:r>
            </a:p>
            <a:p>
              <a:pPr>
                <a:buFont typeface="Wingdings" pitchFamily="2" charset="2"/>
                <a:buChar char="Ø"/>
              </a:pPr>
              <a:r>
                <a:rPr lang="en-GB" sz="1600" dirty="0">
                  <a:latin typeface="Arial Black" pitchFamily="34" charset="0"/>
                </a:rPr>
                <a:t>  Religious conventions</a:t>
              </a:r>
            </a:p>
          </p:txBody>
        </p:sp>
      </p:grpSp>
      <p:pic>
        <p:nvPicPr>
          <p:cNvPr id="16" name="Picture 4" descr="C:\Users\Andy Farenden\Desktop\lti_logo.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fade">
                                      <p:cBhvr>
                                        <p:cTn id="7" dur="1000"/>
                                        <p:tgtEl>
                                          <p:spTgt spid="6553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1000"/>
                                        <p:tgtEl>
                                          <p:spTgt spid="65539"/>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65543"/>
                                        </p:tgtEl>
                                        <p:attrNameLst>
                                          <p:attrName>style.visibility</p:attrName>
                                        </p:attrNameLst>
                                      </p:cBhvr>
                                      <p:to>
                                        <p:strVal val="visible"/>
                                      </p:to>
                                    </p:set>
                                    <p:animEffect transition="in" filter="fade">
                                      <p:cBhvr>
                                        <p:cTn id="18" dur="1000"/>
                                        <p:tgtEl>
                                          <p:spTgt spid="65543"/>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65547"/>
                                        </p:tgtEl>
                                        <p:attrNameLst>
                                          <p:attrName>style.visibility</p:attrName>
                                        </p:attrNameLst>
                                      </p:cBhvr>
                                      <p:to>
                                        <p:strVal val="visible"/>
                                      </p:to>
                                    </p:set>
                                    <p:animEffect transition="in" filter="fade">
                                      <p:cBhvr>
                                        <p:cTn id="25" dur="1000"/>
                                        <p:tgtEl>
                                          <p:spTgt spid="65547"/>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p:bldP spid="65543" grpId="0"/>
      <p:bldP spid="655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Rectangle 2"/>
          <p:cNvGraphicFramePr>
            <a:graphicFrameLocks/>
          </p:cNvGraphicFramePr>
          <p:nvPr/>
        </p:nvGraphicFramePr>
        <p:xfrm>
          <a:off x="1524000" y="1397000"/>
          <a:ext cx="6096000" cy="4064000"/>
        </p:xfrm>
        <a:graphic>
          <a:graphicData uri="http://schemas.openxmlformats.org/presentationml/2006/ole">
            <p:oleObj spid="_x0000_s1026" name="Clip" r:id="rId4" imgW="0" imgH="0" progId="">
              <p:embed/>
            </p:oleObj>
          </a:graphicData>
        </a:graphic>
      </p:graphicFrame>
      <p:grpSp>
        <p:nvGrpSpPr>
          <p:cNvPr id="2" name="Group 3"/>
          <p:cNvGrpSpPr>
            <a:grpSpLocks/>
          </p:cNvGrpSpPr>
          <p:nvPr/>
        </p:nvGrpSpPr>
        <p:grpSpPr bwMode="auto">
          <a:xfrm>
            <a:off x="609600" y="908720"/>
            <a:ext cx="3674368" cy="2855243"/>
            <a:chOff x="720" y="672"/>
            <a:chExt cx="2064" cy="1699"/>
          </a:xfrm>
        </p:grpSpPr>
        <p:pic>
          <p:nvPicPr>
            <p:cNvPr id="28683" name="Picture 4"/>
            <p:cNvPicPr>
              <a:picLocks noChangeAspect="1" noChangeArrowheads="1"/>
            </p:cNvPicPr>
            <p:nvPr/>
          </p:nvPicPr>
          <p:blipFill>
            <a:blip r:embed="rId5" cstate="print">
              <a:lum bright="20000"/>
            </a:blip>
            <a:srcRect/>
            <a:stretch>
              <a:fillRect/>
            </a:stretch>
          </p:blipFill>
          <p:spPr bwMode="auto">
            <a:xfrm>
              <a:off x="720" y="912"/>
              <a:ext cx="2064" cy="1459"/>
            </a:xfrm>
            <a:prstGeom prst="rect">
              <a:avLst/>
            </a:prstGeom>
            <a:noFill/>
            <a:ln w="9525">
              <a:noFill/>
              <a:miter lim="800000"/>
              <a:headEnd/>
              <a:tailEnd/>
            </a:ln>
          </p:spPr>
        </p:pic>
        <p:sp>
          <p:nvSpPr>
            <p:cNvPr id="28684" name="Text Box 5"/>
            <p:cNvSpPr txBox="1">
              <a:spLocks noChangeArrowheads="1"/>
            </p:cNvSpPr>
            <p:nvPr/>
          </p:nvSpPr>
          <p:spPr bwMode="auto">
            <a:xfrm>
              <a:off x="1008" y="672"/>
              <a:ext cx="1536" cy="232"/>
            </a:xfrm>
            <a:prstGeom prst="rect">
              <a:avLst/>
            </a:prstGeom>
            <a:noFill/>
            <a:ln w="9525">
              <a:noFill/>
              <a:miter lim="800000"/>
              <a:headEnd/>
              <a:tailEnd/>
            </a:ln>
          </p:spPr>
          <p:txBody>
            <a:bodyPr>
              <a:spAutoFit/>
            </a:bodyPr>
            <a:lstStyle/>
            <a:p>
              <a:pPr eaLnBrk="0" hangingPunct="0">
                <a:spcBef>
                  <a:spcPct val="50000"/>
                </a:spcBef>
              </a:pPr>
              <a:r>
                <a:rPr lang="en-GB" sz="2000" b="1" dirty="0">
                  <a:latin typeface="Arial Black" pitchFamily="34" charset="0"/>
                </a:rPr>
                <a:t>On the roadside</a:t>
              </a:r>
              <a:endParaRPr lang="en-GB" sz="2000" dirty="0">
                <a:latin typeface="Arial Black" pitchFamily="34" charset="0"/>
              </a:endParaRPr>
            </a:p>
          </p:txBody>
        </p:sp>
      </p:grpSp>
      <p:grpSp>
        <p:nvGrpSpPr>
          <p:cNvPr id="3" name="Group 6"/>
          <p:cNvGrpSpPr>
            <a:grpSpLocks/>
          </p:cNvGrpSpPr>
          <p:nvPr/>
        </p:nvGrpSpPr>
        <p:grpSpPr bwMode="auto">
          <a:xfrm>
            <a:off x="4716016" y="2132856"/>
            <a:ext cx="4140076" cy="3231059"/>
            <a:chOff x="2840" y="1434"/>
            <a:chExt cx="2784" cy="2217"/>
          </a:xfrm>
        </p:grpSpPr>
        <p:pic>
          <p:nvPicPr>
            <p:cNvPr id="28681" name="Picture 7"/>
            <p:cNvPicPr>
              <a:picLocks noChangeAspect="1" noChangeArrowheads="1"/>
            </p:cNvPicPr>
            <p:nvPr/>
          </p:nvPicPr>
          <p:blipFill>
            <a:blip r:embed="rId6" cstate="print"/>
            <a:srcRect/>
            <a:stretch>
              <a:fillRect/>
            </a:stretch>
          </p:blipFill>
          <p:spPr bwMode="auto">
            <a:xfrm>
              <a:off x="2840" y="1770"/>
              <a:ext cx="2784" cy="1881"/>
            </a:xfrm>
            <a:prstGeom prst="rect">
              <a:avLst/>
            </a:prstGeom>
            <a:noFill/>
            <a:ln w="9525">
              <a:noFill/>
              <a:miter lim="800000"/>
              <a:headEnd/>
              <a:tailEnd/>
            </a:ln>
          </p:spPr>
        </p:pic>
        <p:sp>
          <p:nvSpPr>
            <p:cNvPr id="28682" name="Text Box 8"/>
            <p:cNvSpPr txBox="1">
              <a:spLocks noChangeArrowheads="1"/>
            </p:cNvSpPr>
            <p:nvPr/>
          </p:nvSpPr>
          <p:spPr bwMode="auto">
            <a:xfrm>
              <a:off x="3470" y="1434"/>
              <a:ext cx="1786" cy="250"/>
            </a:xfrm>
            <a:prstGeom prst="rect">
              <a:avLst/>
            </a:prstGeom>
            <a:noFill/>
            <a:ln w="9525">
              <a:noFill/>
              <a:miter lim="800000"/>
              <a:headEnd/>
              <a:tailEnd/>
            </a:ln>
          </p:spPr>
          <p:txBody>
            <a:bodyPr>
              <a:spAutoFit/>
            </a:bodyPr>
            <a:lstStyle/>
            <a:p>
              <a:pPr eaLnBrk="0" hangingPunct="0">
                <a:spcBef>
                  <a:spcPct val="50000"/>
                </a:spcBef>
              </a:pPr>
              <a:r>
                <a:rPr lang="en-GB" sz="2000" b="1" dirty="0">
                  <a:latin typeface="Arial Black" pitchFamily="34" charset="0"/>
                </a:rPr>
                <a:t>On an official site</a:t>
              </a:r>
            </a:p>
          </p:txBody>
        </p:sp>
      </p:grpSp>
      <p:grpSp>
        <p:nvGrpSpPr>
          <p:cNvPr id="4" name="Group 9"/>
          <p:cNvGrpSpPr>
            <a:grpSpLocks/>
          </p:cNvGrpSpPr>
          <p:nvPr/>
        </p:nvGrpSpPr>
        <p:grpSpPr bwMode="auto">
          <a:xfrm>
            <a:off x="611560" y="3933056"/>
            <a:ext cx="4107061" cy="2561407"/>
            <a:chOff x="672" y="2640"/>
            <a:chExt cx="2208" cy="1515"/>
          </a:xfrm>
        </p:grpSpPr>
        <p:pic>
          <p:nvPicPr>
            <p:cNvPr id="28679" name="Picture 10"/>
            <p:cNvPicPr>
              <a:picLocks noChangeAspect="1" noChangeArrowheads="1"/>
            </p:cNvPicPr>
            <p:nvPr/>
          </p:nvPicPr>
          <p:blipFill>
            <a:blip r:embed="rId7" cstate="print"/>
            <a:srcRect/>
            <a:stretch>
              <a:fillRect/>
            </a:stretch>
          </p:blipFill>
          <p:spPr bwMode="auto">
            <a:xfrm>
              <a:off x="672" y="2640"/>
              <a:ext cx="1287" cy="1515"/>
            </a:xfrm>
            <a:prstGeom prst="rect">
              <a:avLst/>
            </a:prstGeom>
            <a:noFill/>
            <a:ln w="9525">
              <a:noFill/>
              <a:miter lim="800000"/>
              <a:headEnd/>
              <a:tailEnd/>
            </a:ln>
          </p:spPr>
        </p:pic>
        <p:sp>
          <p:nvSpPr>
            <p:cNvPr id="28680" name="Text Box 11"/>
            <p:cNvSpPr txBox="1">
              <a:spLocks noChangeArrowheads="1"/>
            </p:cNvSpPr>
            <p:nvPr/>
          </p:nvSpPr>
          <p:spPr bwMode="auto">
            <a:xfrm>
              <a:off x="2016" y="3264"/>
              <a:ext cx="864" cy="407"/>
            </a:xfrm>
            <a:prstGeom prst="rect">
              <a:avLst/>
            </a:prstGeom>
            <a:noFill/>
            <a:ln w="9525">
              <a:noFill/>
              <a:miter lim="800000"/>
              <a:headEnd/>
              <a:tailEnd/>
            </a:ln>
          </p:spPr>
          <p:txBody>
            <a:bodyPr>
              <a:spAutoFit/>
            </a:bodyPr>
            <a:lstStyle/>
            <a:p>
              <a:pPr eaLnBrk="0" hangingPunct="0">
                <a:spcBef>
                  <a:spcPct val="50000"/>
                </a:spcBef>
              </a:pPr>
              <a:r>
                <a:rPr lang="en-GB" sz="2000" b="1" dirty="0">
                  <a:latin typeface="Arial Black" pitchFamily="34" charset="0"/>
                </a:rPr>
                <a:t>In a house</a:t>
              </a:r>
            </a:p>
          </p:txBody>
        </p:sp>
      </p:grpSp>
      <p:sp>
        <p:nvSpPr>
          <p:cNvPr id="28678" name="Text Box 12"/>
          <p:cNvSpPr txBox="1">
            <a:spLocks noChangeArrowheads="1"/>
          </p:cNvSpPr>
          <p:nvPr/>
        </p:nvSpPr>
        <p:spPr bwMode="auto">
          <a:xfrm>
            <a:off x="323850" y="260350"/>
            <a:ext cx="8820150" cy="461665"/>
          </a:xfrm>
          <a:prstGeom prst="rect">
            <a:avLst/>
          </a:prstGeom>
          <a:noFill/>
          <a:ln w="9525">
            <a:noFill/>
            <a:miter lim="800000"/>
            <a:headEnd/>
            <a:tailEnd/>
          </a:ln>
        </p:spPr>
        <p:txBody>
          <a:bodyPr>
            <a:spAutoFit/>
          </a:bodyPr>
          <a:lstStyle/>
          <a:p>
            <a:pPr algn="ctr" eaLnBrk="0" hangingPunct="0">
              <a:spcBef>
                <a:spcPct val="50000"/>
              </a:spcBef>
            </a:pPr>
            <a:r>
              <a:rPr lang="en-GB" sz="2400" b="1" dirty="0" smtClean="0">
                <a:latin typeface="Arial Black" pitchFamily="34" charset="0"/>
              </a:rPr>
              <a:t>HOMES FOR GYPSIES AND TRAVELLERS </a:t>
            </a:r>
            <a:r>
              <a:rPr lang="en-GB" sz="2400" b="1" dirty="0" smtClean="0">
                <a:latin typeface="Arial Black" pitchFamily="34" charset="0"/>
              </a:rPr>
              <a:t>MAY BE</a:t>
            </a:r>
            <a:r>
              <a:rPr lang="en-GB" sz="2000" b="1" dirty="0" smtClean="0">
                <a:latin typeface="Arial Black" pitchFamily="34" charset="0"/>
              </a:rPr>
              <a:t>:</a:t>
            </a:r>
            <a:endParaRPr lang="en-GB" sz="2000" b="1" dirty="0">
              <a:latin typeface="Arial Black" pitchFamily="34" charset="0"/>
            </a:endParaRPr>
          </a:p>
        </p:txBody>
      </p:sp>
      <p:pic>
        <p:nvPicPr>
          <p:cNvPr id="14" name="Picture 4" descr="C:\Users\Andy Farenden\Desktop\lti_logo.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678">
                                            <p:txEl>
                                              <p:pRg st="0" end="0"/>
                                            </p:txEl>
                                          </p:spTgt>
                                        </p:tgtEl>
                                        <p:attrNameLst>
                                          <p:attrName>style.visibility</p:attrName>
                                        </p:attrNameLst>
                                      </p:cBhvr>
                                      <p:to>
                                        <p:strVal val="visible"/>
                                      </p:to>
                                    </p:set>
                                    <p:animEffect transition="in" filter="fade">
                                      <p:cBhvr>
                                        <p:cTn id="7" dur="1000"/>
                                        <p:tgtEl>
                                          <p:spTgt spid="28678">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C:\Users\home\AppData\Local\Temp\jZip\jZip62D8\jZip11190\DSC_0189.JPG"/>
          <p:cNvPicPr>
            <a:picLocks noChangeAspect="1" noChangeArrowheads="1"/>
          </p:cNvPicPr>
          <p:nvPr/>
        </p:nvPicPr>
        <p:blipFill>
          <a:blip r:embed="rId3" cstate="print"/>
          <a:srcRect/>
          <a:stretch>
            <a:fillRect/>
          </a:stretch>
        </p:blipFill>
        <p:spPr bwMode="auto">
          <a:xfrm>
            <a:off x="683568" y="1844824"/>
            <a:ext cx="2854867" cy="4351932"/>
          </a:xfrm>
          <a:prstGeom prst="rect">
            <a:avLst/>
          </a:prstGeom>
          <a:noFill/>
        </p:spPr>
      </p:pic>
      <p:sp>
        <p:nvSpPr>
          <p:cNvPr id="7" name="TextBox 6"/>
          <p:cNvSpPr txBox="1"/>
          <p:nvPr/>
        </p:nvSpPr>
        <p:spPr>
          <a:xfrm>
            <a:off x="3164403" y="476672"/>
            <a:ext cx="2815194" cy="1138773"/>
          </a:xfrm>
          <a:prstGeom prst="rect">
            <a:avLst/>
          </a:prstGeom>
          <a:noFill/>
        </p:spPr>
        <p:txBody>
          <a:bodyPr wrap="none" rtlCol="0">
            <a:spAutoFit/>
          </a:bodyPr>
          <a:lstStyle/>
          <a:p>
            <a:r>
              <a:rPr lang="en-GB" sz="4400" dirty="0" smtClean="0">
                <a:latin typeface="Arial Black" pitchFamily="34" charset="0"/>
              </a:rPr>
              <a:t>HOUSES</a:t>
            </a:r>
          </a:p>
          <a:p>
            <a:endParaRPr lang="en-GB" sz="2400" dirty="0" smtClean="0">
              <a:latin typeface="Calibri" pitchFamily="34" charset="0"/>
            </a:endParaRPr>
          </a:p>
        </p:txBody>
      </p:sp>
      <p:pic>
        <p:nvPicPr>
          <p:cNvPr id="5" name="Picture 4" descr="C:\Users\Andy Farenden\Desktop\lti_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995936" y="1916832"/>
            <a:ext cx="4378122" cy="1569660"/>
          </a:xfrm>
          <a:prstGeom prst="rect">
            <a:avLst/>
          </a:prstGeom>
          <a:noFill/>
        </p:spPr>
        <p:txBody>
          <a:bodyPr wrap="none" rtlCol="0">
            <a:spAutoFit/>
          </a:bodyPr>
          <a:lstStyle/>
          <a:p>
            <a:r>
              <a:rPr lang="en-GB" sz="3200" dirty="0" smtClean="0">
                <a:latin typeface="Arial Black" pitchFamily="34" charset="0"/>
              </a:rPr>
              <a:t>Many Gypsies and </a:t>
            </a:r>
          </a:p>
          <a:p>
            <a:r>
              <a:rPr lang="en-GB" sz="3200" dirty="0" smtClean="0">
                <a:latin typeface="Arial Black" pitchFamily="34" charset="0"/>
              </a:rPr>
              <a:t>Travellers now  </a:t>
            </a:r>
          </a:p>
          <a:p>
            <a:r>
              <a:rPr lang="en-GB" sz="3200" dirty="0" smtClean="0">
                <a:latin typeface="Arial Black" pitchFamily="34" charset="0"/>
              </a:rPr>
              <a:t>live in houses. </a:t>
            </a:r>
            <a:endParaRPr lang="en-GB" sz="3200" dirty="0">
              <a:latin typeface="Arial Black"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29026"/>
                                        </p:tgtEl>
                                        <p:attrNameLst>
                                          <p:attrName>style.visibility</p:attrName>
                                        </p:attrNameLst>
                                      </p:cBhvr>
                                      <p:to>
                                        <p:strVal val="visible"/>
                                      </p:to>
                                    </p:set>
                                    <p:animEffect transition="in" filter="fade">
                                      <p:cBhvr>
                                        <p:cTn id="15" dur="1000"/>
                                        <p:tgtEl>
                                          <p:spTgt spid="129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p:nvPr>
        </p:nvSpPr>
        <p:spPr>
          <a:xfrm>
            <a:off x="457200" y="274638"/>
            <a:ext cx="8229600" cy="5851525"/>
          </a:xfrm>
        </p:spPr>
        <p:txBody>
          <a:bodyPr/>
          <a:lstStyle/>
          <a:p>
            <a:pPr algn="ctr">
              <a:buNone/>
            </a:pPr>
            <a:r>
              <a:rPr lang="en-GB" sz="2800" dirty="0" smtClean="0">
                <a:latin typeface="Arial Black" pitchFamily="34" charset="0"/>
              </a:rPr>
              <a:t>OFFICIAL SITES</a:t>
            </a:r>
            <a:endParaRPr lang="en-US" sz="2800" dirty="0">
              <a:latin typeface="Arial Black" pitchFamily="34" charset="0"/>
            </a:endParaRPr>
          </a:p>
        </p:txBody>
      </p:sp>
      <p:pic>
        <p:nvPicPr>
          <p:cNvPr id="38915" name="Picture 3" descr="site 5"/>
          <p:cNvPicPr>
            <a:picLocks noChangeAspect="1" noChangeArrowheads="1"/>
          </p:cNvPicPr>
          <p:nvPr/>
        </p:nvPicPr>
        <p:blipFill>
          <a:blip r:embed="rId3" cstate="print"/>
          <a:srcRect/>
          <a:stretch>
            <a:fillRect/>
          </a:stretch>
        </p:blipFill>
        <p:spPr bwMode="auto">
          <a:xfrm>
            <a:off x="1331640" y="1268760"/>
            <a:ext cx="6553224" cy="4386993"/>
          </a:xfrm>
          <a:prstGeom prst="rect">
            <a:avLst/>
          </a:prstGeom>
          <a:noFill/>
        </p:spPr>
      </p:pic>
      <p:pic>
        <p:nvPicPr>
          <p:cNvPr id="5" name="Picture 4" descr="C:\Users\Andy Farenden\Desktop\lti_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fade">
                                      <p:cBhvr>
                                        <p:cTn id="7" dur="1000"/>
                                        <p:tgtEl>
                                          <p:spTgt spid="3891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8915"/>
                                        </p:tgtEl>
                                        <p:attrNameLst>
                                          <p:attrName>style.visibility</p:attrName>
                                        </p:attrNameLst>
                                      </p:cBhvr>
                                      <p:to>
                                        <p:strVal val="visible"/>
                                      </p:to>
                                    </p:set>
                                    <p:animEffect transition="in" filter="fade">
                                      <p:cBhvr>
                                        <p:cTn id="11" dur="10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p:nvPr>
        </p:nvSpPr>
        <p:spPr>
          <a:xfrm>
            <a:off x="457200" y="274638"/>
            <a:ext cx="8229600" cy="5851525"/>
          </a:xfrm>
        </p:spPr>
        <p:txBody>
          <a:bodyPr/>
          <a:lstStyle/>
          <a:p>
            <a:pPr algn="ctr">
              <a:buNone/>
            </a:pPr>
            <a:r>
              <a:rPr lang="en-GB" sz="2800" dirty="0" smtClean="0">
                <a:latin typeface="Arial Black" pitchFamily="34" charset="0"/>
              </a:rPr>
              <a:t>UNOFFICIAL SITES</a:t>
            </a:r>
            <a:endParaRPr lang="en-US" sz="2800" dirty="0">
              <a:latin typeface="Arial Black" pitchFamily="34" charset="0"/>
            </a:endParaRPr>
          </a:p>
        </p:txBody>
      </p:sp>
      <p:pic>
        <p:nvPicPr>
          <p:cNvPr id="39939" name="Picture 3" descr="site unofficial"/>
          <p:cNvPicPr>
            <a:picLocks noChangeAspect="1" noChangeArrowheads="1"/>
          </p:cNvPicPr>
          <p:nvPr/>
        </p:nvPicPr>
        <p:blipFill>
          <a:blip r:embed="rId3" cstate="print"/>
          <a:srcRect/>
          <a:stretch>
            <a:fillRect/>
          </a:stretch>
        </p:blipFill>
        <p:spPr bwMode="auto">
          <a:xfrm>
            <a:off x="1403648" y="1124744"/>
            <a:ext cx="6691593" cy="4747865"/>
          </a:xfrm>
          <a:prstGeom prst="rect">
            <a:avLst/>
          </a:prstGeom>
          <a:noFill/>
        </p:spPr>
      </p:pic>
      <p:pic>
        <p:nvPicPr>
          <p:cNvPr id="5" name="Picture 4" descr="C:\Users\Andy Farenden\Desktop\lti_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Effect transition="in" filter="fade">
                                      <p:cBhvr>
                                        <p:cTn id="7" dur="1000"/>
                                        <p:tgtEl>
                                          <p:spTgt spid="39938">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9939"/>
                                        </p:tgtEl>
                                        <p:attrNameLst>
                                          <p:attrName>style.visibility</p:attrName>
                                        </p:attrNameLst>
                                      </p:cBhvr>
                                      <p:to>
                                        <p:strVal val="visible"/>
                                      </p:to>
                                    </p:set>
                                    <p:animEffect transition="in" filter="fade">
                                      <p:cBhvr>
                                        <p:cTn id="11" dur="10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Rectangle 3"/>
          <p:cNvSpPr>
            <a:spLocks noGrp="1" noChangeArrowheads="1"/>
          </p:cNvSpPr>
          <p:nvPr>
            <p:ph type="body" sz="half" idx="2"/>
          </p:nvPr>
        </p:nvSpPr>
        <p:spPr>
          <a:xfrm>
            <a:off x="723900" y="404664"/>
            <a:ext cx="7696200" cy="4191000"/>
          </a:xfrm>
        </p:spPr>
        <p:txBody>
          <a:bodyPr lIns="90488" tIns="44450" rIns="90488" bIns="44450">
            <a:normAutofit fontScale="55000" lnSpcReduction="20000"/>
          </a:bodyPr>
          <a:lstStyle/>
          <a:p>
            <a:pPr algn="ctr" eaLnBrk="1" hangingPunct="1">
              <a:buFontTx/>
              <a:buNone/>
            </a:pPr>
            <a:r>
              <a:rPr lang="en-GB" sz="8700" dirty="0" smtClean="0">
                <a:latin typeface="Arial Black" pitchFamily="34" charset="0"/>
              </a:rPr>
              <a:t>SITE PROVISION </a:t>
            </a:r>
            <a:endParaRPr lang="en-GB" sz="8700" dirty="0" smtClean="0">
              <a:latin typeface="Arial Black" pitchFamily="34" charset="0"/>
            </a:endParaRPr>
          </a:p>
          <a:p>
            <a:pPr algn="ctr" eaLnBrk="1" hangingPunct="1">
              <a:buFontTx/>
              <a:buNone/>
            </a:pPr>
            <a:endParaRPr lang="en-GB" sz="5200" b="1" dirty="0" smtClean="0">
              <a:solidFill>
                <a:srgbClr val="92D050"/>
              </a:solidFill>
              <a:latin typeface="Arial Black" pitchFamily="34" charset="0"/>
            </a:endParaRPr>
          </a:p>
          <a:p>
            <a:pPr algn="ctr" eaLnBrk="1" hangingPunct="1">
              <a:buFontTx/>
              <a:buNone/>
            </a:pPr>
            <a:endParaRPr lang="en-GB" sz="2000" b="1" dirty="0" smtClean="0">
              <a:latin typeface="Calibri" pitchFamily="34" charset="0"/>
            </a:endParaRPr>
          </a:p>
          <a:p>
            <a:pPr algn="ctr" eaLnBrk="1" hangingPunct="1">
              <a:buFontTx/>
              <a:buNone/>
            </a:pPr>
            <a:r>
              <a:rPr lang="en-GB" sz="3400" b="1" dirty="0" smtClean="0">
                <a:latin typeface="Arial Black" pitchFamily="34" charset="0"/>
              </a:rPr>
              <a:t>1968 Caravan Sites Act</a:t>
            </a:r>
            <a:r>
              <a:rPr lang="en-GB" sz="3400" dirty="0" smtClean="0">
                <a:latin typeface="Arial Black" pitchFamily="34" charset="0"/>
              </a:rPr>
              <a:t> </a:t>
            </a:r>
            <a:r>
              <a:rPr lang="en-GB" sz="3400" dirty="0" smtClean="0">
                <a:latin typeface="Arial Black" pitchFamily="34" charset="0"/>
              </a:rPr>
              <a:t>states </a:t>
            </a:r>
            <a:r>
              <a:rPr lang="en-GB" sz="3400" dirty="0" smtClean="0">
                <a:latin typeface="Arial Black" pitchFamily="34" charset="0"/>
              </a:rPr>
              <a:t>that from 1970 local authorities should provide sites for Gypsies.</a:t>
            </a:r>
          </a:p>
          <a:p>
            <a:pPr algn="ctr" eaLnBrk="1" hangingPunct="1">
              <a:buFontTx/>
              <a:buNone/>
            </a:pPr>
            <a:endParaRPr lang="en-GB" sz="3400" b="1" dirty="0" smtClean="0">
              <a:latin typeface="Arial Black" pitchFamily="34" charset="0"/>
            </a:endParaRPr>
          </a:p>
          <a:p>
            <a:pPr algn="ctr" eaLnBrk="1" hangingPunct="1">
              <a:buFontTx/>
              <a:buNone/>
            </a:pPr>
            <a:r>
              <a:rPr lang="en-GB" sz="3400" b="1" dirty="0" smtClean="0">
                <a:latin typeface="Arial Black" pitchFamily="34" charset="0"/>
              </a:rPr>
              <a:t>The 1994 Criminal Justice Act</a:t>
            </a:r>
            <a:r>
              <a:rPr lang="en-GB" sz="3400" dirty="0" smtClean="0">
                <a:latin typeface="Arial Black" pitchFamily="34" charset="0"/>
              </a:rPr>
              <a:t> abolishes this, leaving 5,000 families with no legal home.</a:t>
            </a:r>
          </a:p>
          <a:p>
            <a:pPr algn="ctr" eaLnBrk="1" hangingPunct="1">
              <a:buFontTx/>
              <a:buNone/>
            </a:pPr>
            <a:endParaRPr lang="en-GB" sz="3400" b="1" dirty="0" smtClean="0">
              <a:latin typeface="Arial Black" pitchFamily="34" charset="0"/>
            </a:endParaRPr>
          </a:p>
          <a:p>
            <a:pPr algn="ctr" eaLnBrk="1" hangingPunct="1">
              <a:buFontTx/>
              <a:buNone/>
            </a:pPr>
            <a:r>
              <a:rPr lang="en-GB" sz="3400" b="1" dirty="0" smtClean="0">
                <a:latin typeface="Arial Black" pitchFamily="34" charset="0"/>
              </a:rPr>
              <a:t>The 2004 Housing </a:t>
            </a:r>
            <a:r>
              <a:rPr lang="en-GB" sz="3400" b="1" dirty="0" smtClean="0">
                <a:solidFill>
                  <a:srgbClr val="FF0000"/>
                </a:solidFill>
                <a:latin typeface="Arial Black" pitchFamily="34" charset="0"/>
              </a:rPr>
              <a:t>Act </a:t>
            </a:r>
            <a:r>
              <a:rPr lang="en-GB" sz="3400" dirty="0" smtClean="0">
                <a:solidFill>
                  <a:srgbClr val="FF0000"/>
                </a:solidFill>
                <a:latin typeface="Arial Black" pitchFamily="34" charset="0"/>
              </a:rPr>
              <a:t>places a duty on local authorities to assess Traveller’s </a:t>
            </a:r>
            <a:r>
              <a:rPr lang="en-GB" sz="3400" dirty="0" smtClean="0">
                <a:latin typeface="Arial Black" pitchFamily="34" charset="0"/>
              </a:rPr>
              <a:t>accommodation need and to develop strategies to meet that need.</a:t>
            </a:r>
            <a:endParaRPr lang="en-GB" sz="3400" b="1" dirty="0" smtClean="0">
              <a:latin typeface="Arial Black" pitchFamily="34" charset="0"/>
            </a:endParaRPr>
          </a:p>
        </p:txBody>
      </p:sp>
      <p:pic>
        <p:nvPicPr>
          <p:cNvPr id="3"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fade">
                                      <p:cBhvr>
                                        <p:cTn id="7" dur="1000"/>
                                        <p:tgtEl>
                                          <p:spTgt spid="4608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6083">
                                            <p:txEl>
                                              <p:pRg st="3" end="3"/>
                                            </p:txEl>
                                          </p:spTgt>
                                        </p:tgtEl>
                                        <p:attrNameLst>
                                          <p:attrName>style.visibility</p:attrName>
                                        </p:attrNameLst>
                                      </p:cBhvr>
                                      <p:to>
                                        <p:strVal val="visible"/>
                                      </p:to>
                                    </p:set>
                                    <p:animEffect transition="in" filter="fade">
                                      <p:cBhvr>
                                        <p:cTn id="11" dur="1000"/>
                                        <p:tgtEl>
                                          <p:spTgt spid="46083">
                                            <p:txEl>
                                              <p:pRg st="3" end="3"/>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6083">
                                            <p:txEl>
                                              <p:pRg st="5" end="5"/>
                                            </p:txEl>
                                          </p:spTgt>
                                        </p:tgtEl>
                                        <p:attrNameLst>
                                          <p:attrName>style.visibility</p:attrName>
                                        </p:attrNameLst>
                                      </p:cBhvr>
                                      <p:to>
                                        <p:strVal val="visible"/>
                                      </p:to>
                                    </p:set>
                                    <p:animEffect transition="in" filter="fade">
                                      <p:cBhvr>
                                        <p:cTn id="15" dur="1000"/>
                                        <p:tgtEl>
                                          <p:spTgt spid="46083">
                                            <p:txEl>
                                              <p:pRg st="5" end="5"/>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46083">
                                            <p:txEl>
                                              <p:pRg st="7" end="7"/>
                                            </p:txEl>
                                          </p:spTgt>
                                        </p:tgtEl>
                                        <p:attrNameLst>
                                          <p:attrName>style.visibility</p:attrName>
                                        </p:attrNameLst>
                                      </p:cBhvr>
                                      <p:to>
                                        <p:strVal val="visible"/>
                                      </p:to>
                                    </p:set>
                                    <p:animEffect transition="in" filter="fade">
                                      <p:cBhvr>
                                        <p:cTn id="19" dur="1000"/>
                                        <p:tgtEl>
                                          <p:spTgt spid="460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420888"/>
            <a:ext cx="8229600" cy="2304255"/>
          </a:xfrm>
        </p:spPr>
        <p:txBody>
          <a:bodyPr>
            <a:normAutofit/>
          </a:bodyPr>
          <a:lstStyle/>
          <a:p>
            <a:pPr algn="ctr">
              <a:buNone/>
            </a:pPr>
            <a:r>
              <a:rPr lang="en-GB" sz="9600" dirty="0" smtClean="0">
                <a:latin typeface="Arial Black" pitchFamily="34" charset="0"/>
              </a:rPr>
              <a:t>HOMES</a:t>
            </a:r>
            <a:endParaRPr lang="en-GB" sz="9600" dirty="0">
              <a:latin typeface="Arial Black" pitchFamily="34" charset="0"/>
            </a:endParaRPr>
          </a:p>
        </p:txBody>
      </p:sp>
      <p:pic>
        <p:nvPicPr>
          <p:cNvPr id="5"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4"/>
            <a:ext cx="8229600" cy="4525963"/>
          </a:xfrm>
        </p:spPr>
        <p:txBody>
          <a:bodyPr>
            <a:normAutofit/>
          </a:bodyPr>
          <a:lstStyle/>
          <a:p>
            <a:pPr algn="ctr">
              <a:buNone/>
            </a:pPr>
            <a:r>
              <a:rPr lang="en-GB" sz="4400" dirty="0" smtClean="0">
                <a:latin typeface="Arial Black" pitchFamily="34" charset="0"/>
              </a:rPr>
              <a:t>WHERE TO LIVE</a:t>
            </a:r>
          </a:p>
          <a:p>
            <a:pPr>
              <a:buNone/>
            </a:pPr>
            <a:endParaRPr lang="en-GB" dirty="0" smtClean="0">
              <a:solidFill>
                <a:srgbClr val="92D050"/>
              </a:solidFill>
              <a:latin typeface="Calibri" pitchFamily="34" charset="0"/>
            </a:endParaRPr>
          </a:p>
          <a:p>
            <a:pPr algn="ctr">
              <a:buNone/>
            </a:pPr>
            <a:r>
              <a:rPr lang="en-GB" sz="2800" dirty="0" smtClean="0">
                <a:latin typeface="Arial Black" pitchFamily="34" charset="0"/>
              </a:rPr>
              <a:t>One fifth of the caravan-dwelling Gypsy</a:t>
            </a:r>
          </a:p>
          <a:p>
            <a:pPr algn="ctr">
              <a:buNone/>
            </a:pPr>
            <a:r>
              <a:rPr lang="en-GB" sz="2800" dirty="0" smtClean="0">
                <a:latin typeface="Arial Black" pitchFamily="34" charset="0"/>
              </a:rPr>
              <a:t>and Traveller population do not have an</a:t>
            </a:r>
          </a:p>
          <a:p>
            <a:pPr algn="ctr">
              <a:buNone/>
            </a:pPr>
            <a:r>
              <a:rPr lang="en-GB" sz="2800" dirty="0" smtClean="0">
                <a:latin typeface="Arial Black" pitchFamily="34" charset="0"/>
              </a:rPr>
              <a:t>authorised place to live, instead</a:t>
            </a:r>
          </a:p>
          <a:p>
            <a:pPr algn="ctr">
              <a:buNone/>
            </a:pPr>
            <a:r>
              <a:rPr lang="en-GB" sz="2800" dirty="0" smtClean="0">
                <a:latin typeface="Arial Black" pitchFamily="34" charset="0"/>
              </a:rPr>
              <a:t>occupying unauthorised developments or </a:t>
            </a:r>
          </a:p>
          <a:p>
            <a:pPr algn="ctr">
              <a:buNone/>
            </a:pPr>
            <a:r>
              <a:rPr lang="en-GB" sz="2800" dirty="0" smtClean="0">
                <a:latin typeface="Arial Black" pitchFamily="34" charset="0"/>
              </a:rPr>
              <a:t>encampments (</a:t>
            </a:r>
            <a:r>
              <a:rPr lang="en-GB" sz="2800" dirty="0" err="1" smtClean="0">
                <a:latin typeface="Arial Black" pitchFamily="34" charset="0"/>
              </a:rPr>
              <a:t>Cemlyn</a:t>
            </a:r>
            <a:r>
              <a:rPr lang="en-GB" sz="2800" dirty="0" smtClean="0">
                <a:latin typeface="Arial Black" pitchFamily="34" charset="0"/>
              </a:rPr>
              <a:t> et al, 2010). </a:t>
            </a:r>
            <a:endParaRPr lang="en-GB" dirty="0">
              <a:solidFill>
                <a:srgbClr val="92D050"/>
              </a:solidFill>
              <a:latin typeface="Arial Black" pitchFamily="34" charset="0"/>
            </a:endParaRPr>
          </a:p>
        </p:txBody>
      </p:sp>
      <p:pic>
        <p:nvPicPr>
          <p:cNvPr id="5"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000"/>
                                        <p:tgtEl>
                                          <p:spTgt spid="3">
                                            <p:txEl>
                                              <p:pRg st="5" end="5"/>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Text Box 4"/>
          <p:cNvSpPr txBox="1">
            <a:spLocks noChangeArrowheads="1"/>
          </p:cNvSpPr>
          <p:nvPr/>
        </p:nvSpPr>
        <p:spPr bwMode="auto">
          <a:xfrm>
            <a:off x="683568" y="5085184"/>
            <a:ext cx="7488237" cy="954107"/>
          </a:xfrm>
          <a:prstGeom prst="rect">
            <a:avLst/>
          </a:prstGeom>
          <a:noFill/>
          <a:ln w="9525">
            <a:noFill/>
            <a:miter lim="800000"/>
            <a:headEnd/>
            <a:tailEnd/>
          </a:ln>
          <a:effectLst/>
        </p:spPr>
        <p:txBody>
          <a:bodyPr>
            <a:spAutoFit/>
          </a:bodyPr>
          <a:lstStyle/>
          <a:p>
            <a:pPr algn="ctr" eaLnBrk="0" hangingPunct="0"/>
            <a:r>
              <a:rPr kumimoji="1" lang="en-GB" dirty="0" smtClean="0">
                <a:latin typeface="Arial Black" pitchFamily="34" charset="0"/>
              </a:rPr>
              <a:t>There are c</a:t>
            </a:r>
            <a:r>
              <a:rPr kumimoji="1" lang="en-GB" dirty="0" smtClean="0">
                <a:latin typeface="Arial Black" pitchFamily="34" charset="0"/>
              </a:rPr>
              <a:t>urrently </a:t>
            </a:r>
            <a:r>
              <a:rPr kumimoji="1" lang="en-GB" dirty="0">
                <a:latin typeface="Arial Black" pitchFamily="34" charset="0"/>
              </a:rPr>
              <a:t>available in England </a:t>
            </a:r>
            <a:r>
              <a:rPr kumimoji="1" lang="en-GB" dirty="0" smtClean="0">
                <a:latin typeface="Arial Black" pitchFamily="34" charset="0"/>
              </a:rPr>
              <a:t> </a:t>
            </a:r>
            <a:endParaRPr kumimoji="1" lang="en-GB" dirty="0">
              <a:latin typeface="Arial Black" pitchFamily="34" charset="0"/>
            </a:endParaRPr>
          </a:p>
          <a:p>
            <a:pPr algn="ctr" eaLnBrk="0" hangingPunct="0"/>
            <a:r>
              <a:rPr kumimoji="1" lang="en-GB" b="1" dirty="0">
                <a:latin typeface="Arial Black" pitchFamily="34" charset="0"/>
              </a:rPr>
              <a:t>341 local authority Gypsy sites</a:t>
            </a:r>
            <a:r>
              <a:rPr kumimoji="1" lang="en-GB" dirty="0">
                <a:latin typeface="Arial Black" pitchFamily="34" charset="0"/>
              </a:rPr>
              <a:t> with </a:t>
            </a:r>
            <a:r>
              <a:rPr kumimoji="1" lang="en-GB" b="1" dirty="0">
                <a:latin typeface="Arial Black" pitchFamily="34" charset="0"/>
              </a:rPr>
              <a:t>5,074 pitches</a:t>
            </a:r>
            <a:r>
              <a:rPr kumimoji="1" lang="en-GB" dirty="0">
                <a:latin typeface="Arial Black" pitchFamily="34" charset="0"/>
              </a:rPr>
              <a:t>.</a:t>
            </a:r>
          </a:p>
          <a:p>
            <a:pPr algn="ctr" eaLnBrk="0" hangingPunct="0"/>
            <a:r>
              <a:rPr kumimoji="1" lang="en-GB" dirty="0">
                <a:latin typeface="Arial Black" pitchFamily="34" charset="0"/>
              </a:rPr>
              <a:t>Only 6% are available as transit </a:t>
            </a:r>
            <a:r>
              <a:rPr kumimoji="1" lang="en-GB" dirty="0" smtClean="0">
                <a:latin typeface="Arial Black" pitchFamily="34" charset="0"/>
              </a:rPr>
              <a:t>pitches</a:t>
            </a:r>
            <a:r>
              <a:rPr kumimoji="1" lang="en-GB" sz="2000" dirty="0">
                <a:latin typeface="Arial Black" pitchFamily="34" charset="0"/>
              </a:rPr>
              <a:t>.</a:t>
            </a:r>
            <a:endParaRPr kumimoji="1" lang="en-US" sz="2000" dirty="0">
              <a:latin typeface="Arial Black" pitchFamily="34" charset="0"/>
            </a:endParaRPr>
          </a:p>
        </p:txBody>
      </p:sp>
      <p:sp>
        <p:nvSpPr>
          <p:cNvPr id="193541" name="Text Box 5"/>
          <p:cNvSpPr txBox="1">
            <a:spLocks noChangeArrowheads="1"/>
          </p:cNvSpPr>
          <p:nvPr/>
        </p:nvSpPr>
        <p:spPr bwMode="auto">
          <a:xfrm>
            <a:off x="971600" y="1052736"/>
            <a:ext cx="6913562" cy="3785652"/>
          </a:xfrm>
          <a:prstGeom prst="rect">
            <a:avLst/>
          </a:prstGeom>
          <a:noFill/>
          <a:ln w="9525">
            <a:noFill/>
            <a:miter lim="800000"/>
            <a:headEnd/>
            <a:tailEnd/>
          </a:ln>
          <a:effectLst/>
        </p:spPr>
        <p:txBody>
          <a:bodyPr>
            <a:spAutoFit/>
          </a:bodyPr>
          <a:lstStyle/>
          <a:p>
            <a:pPr algn="ctr" eaLnBrk="0" hangingPunct="0"/>
            <a:r>
              <a:rPr lang="en-GB" dirty="0">
                <a:latin typeface="Arial Black" pitchFamily="34" charset="0"/>
              </a:rPr>
              <a:t>70% located in fringe areas of towns or </a:t>
            </a:r>
            <a:r>
              <a:rPr lang="en-GB" dirty="0" smtClean="0">
                <a:latin typeface="Arial Black" pitchFamily="34" charset="0"/>
              </a:rPr>
              <a:t>villages</a:t>
            </a:r>
          </a:p>
          <a:p>
            <a:pPr algn="ctr" eaLnBrk="0" hangingPunct="0"/>
            <a:endParaRPr lang="en-GB" dirty="0">
              <a:latin typeface="Arial Black" pitchFamily="34" charset="0"/>
            </a:endParaRPr>
          </a:p>
          <a:p>
            <a:pPr algn="ctr" eaLnBrk="0" hangingPunct="0"/>
            <a:r>
              <a:rPr lang="en-GB" dirty="0">
                <a:latin typeface="Arial Black" pitchFamily="34" charset="0"/>
              </a:rPr>
              <a:t>19% located in rural </a:t>
            </a:r>
            <a:r>
              <a:rPr lang="en-GB" dirty="0" smtClean="0">
                <a:latin typeface="Arial Black" pitchFamily="34" charset="0"/>
              </a:rPr>
              <a:t>areas</a:t>
            </a:r>
          </a:p>
          <a:p>
            <a:pPr algn="ctr" eaLnBrk="0" hangingPunct="0"/>
            <a:endParaRPr lang="en-GB" dirty="0">
              <a:latin typeface="Arial Black" pitchFamily="34" charset="0"/>
            </a:endParaRPr>
          </a:p>
          <a:p>
            <a:pPr algn="ctr" eaLnBrk="0" hangingPunct="0"/>
            <a:r>
              <a:rPr lang="en-GB" dirty="0">
                <a:latin typeface="Arial Black" pitchFamily="34" charset="0"/>
              </a:rPr>
              <a:t>11% located next to residential land</a:t>
            </a:r>
          </a:p>
          <a:p>
            <a:pPr algn="ctr" eaLnBrk="0" hangingPunct="0"/>
            <a:endParaRPr lang="en-GB" dirty="0">
              <a:latin typeface="Arial Black" pitchFamily="34" charset="0"/>
            </a:endParaRPr>
          </a:p>
          <a:p>
            <a:pPr algn="ctr" eaLnBrk="0" hangingPunct="0"/>
            <a:r>
              <a:rPr lang="en-GB" dirty="0">
                <a:latin typeface="Arial Black" pitchFamily="34" charset="0"/>
              </a:rPr>
              <a:t>68% of sites are more than 1km from </a:t>
            </a:r>
            <a:r>
              <a:rPr lang="en-GB" dirty="0" smtClean="0">
                <a:latin typeface="Arial Black" pitchFamily="34" charset="0"/>
              </a:rPr>
              <a:t>a </a:t>
            </a:r>
            <a:r>
              <a:rPr lang="en-GB" dirty="0">
                <a:latin typeface="Arial Black" pitchFamily="34" charset="0"/>
              </a:rPr>
              <a:t>primary </a:t>
            </a:r>
            <a:r>
              <a:rPr lang="en-GB" dirty="0" smtClean="0">
                <a:latin typeface="Arial Black" pitchFamily="34" charset="0"/>
              </a:rPr>
              <a:t>school</a:t>
            </a:r>
            <a:br>
              <a:rPr lang="en-GB" dirty="0" smtClean="0">
                <a:latin typeface="Arial Black" pitchFamily="34" charset="0"/>
              </a:rPr>
            </a:br>
            <a:endParaRPr lang="en-GB" dirty="0">
              <a:latin typeface="Arial Black" pitchFamily="34" charset="0"/>
            </a:endParaRPr>
          </a:p>
          <a:p>
            <a:pPr algn="ctr" eaLnBrk="0" hangingPunct="0"/>
            <a:r>
              <a:rPr lang="en-GB" dirty="0">
                <a:latin typeface="Arial Black" pitchFamily="34" charset="0"/>
              </a:rPr>
              <a:t>55% of sites are more than 1km </a:t>
            </a:r>
            <a:r>
              <a:rPr lang="en-GB" dirty="0" smtClean="0">
                <a:latin typeface="Arial Black" pitchFamily="34" charset="0"/>
              </a:rPr>
              <a:t>from a </a:t>
            </a:r>
            <a:r>
              <a:rPr lang="en-GB" dirty="0">
                <a:latin typeface="Arial Black" pitchFamily="34" charset="0"/>
              </a:rPr>
              <a:t>post </a:t>
            </a:r>
            <a:r>
              <a:rPr lang="en-GB" dirty="0" smtClean="0">
                <a:latin typeface="Arial Black" pitchFamily="34" charset="0"/>
              </a:rPr>
              <a:t>office </a:t>
            </a:r>
          </a:p>
          <a:p>
            <a:pPr algn="ctr" eaLnBrk="0" hangingPunct="0"/>
            <a:endParaRPr lang="en-GB" sz="2000" dirty="0">
              <a:latin typeface="Arial Black" pitchFamily="34" charset="0"/>
            </a:endParaRPr>
          </a:p>
          <a:p>
            <a:pPr algn="ctr" eaLnBrk="0" hangingPunct="0"/>
            <a:r>
              <a:rPr lang="en-GB" dirty="0">
                <a:latin typeface="Arial Black" pitchFamily="34" charset="0"/>
              </a:rPr>
              <a:t>38% of sites are more than </a:t>
            </a:r>
            <a:r>
              <a:rPr lang="en-GB" dirty="0" smtClean="0">
                <a:latin typeface="Arial Black" pitchFamily="34" charset="0"/>
              </a:rPr>
              <a:t>1km from </a:t>
            </a:r>
            <a:r>
              <a:rPr lang="en-GB" dirty="0">
                <a:latin typeface="Arial Black" pitchFamily="34" charset="0"/>
              </a:rPr>
              <a:t>public transport</a:t>
            </a:r>
          </a:p>
        </p:txBody>
      </p:sp>
      <p:sp>
        <p:nvSpPr>
          <p:cNvPr id="193542" name="Text Box 6"/>
          <p:cNvSpPr txBox="1">
            <a:spLocks noChangeArrowheads="1"/>
          </p:cNvSpPr>
          <p:nvPr/>
        </p:nvSpPr>
        <p:spPr bwMode="auto">
          <a:xfrm>
            <a:off x="539552" y="260648"/>
            <a:ext cx="8280400" cy="461665"/>
          </a:xfrm>
          <a:prstGeom prst="rect">
            <a:avLst/>
          </a:prstGeom>
          <a:noFill/>
          <a:ln w="9525">
            <a:noFill/>
            <a:miter lim="800000"/>
            <a:headEnd/>
            <a:tailEnd/>
          </a:ln>
          <a:effectLst/>
        </p:spPr>
        <p:txBody>
          <a:bodyPr>
            <a:spAutoFit/>
          </a:bodyPr>
          <a:lstStyle/>
          <a:p>
            <a:pPr algn="ctr" eaLnBrk="0" hangingPunct="0">
              <a:spcBef>
                <a:spcPct val="50000"/>
              </a:spcBef>
            </a:pPr>
            <a:r>
              <a:rPr kumimoji="1" lang="en-GB" sz="2400" b="1" dirty="0" smtClean="0">
                <a:latin typeface="Arial Black" pitchFamily="34" charset="0"/>
              </a:rPr>
              <a:t>GYPSY AND TRAVELLER </a:t>
            </a:r>
            <a:r>
              <a:rPr kumimoji="1" lang="en-GB" sz="2400" b="1" dirty="0" smtClean="0">
                <a:latin typeface="Arial Black" pitchFamily="34" charset="0"/>
              </a:rPr>
              <a:t>ACCOMMODATION</a:t>
            </a:r>
            <a:endParaRPr kumimoji="1" lang="en-GB" sz="2400" b="1" dirty="0" smtClean="0">
              <a:latin typeface="Arial Black" pitchFamily="34" charset="0"/>
            </a:endParaRPr>
          </a:p>
        </p:txBody>
      </p:sp>
      <p:pic>
        <p:nvPicPr>
          <p:cNvPr id="6"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542">
                                            <p:txEl>
                                              <p:pRg st="0" end="0"/>
                                            </p:txEl>
                                          </p:spTgt>
                                        </p:tgtEl>
                                        <p:attrNameLst>
                                          <p:attrName>style.visibility</p:attrName>
                                        </p:attrNameLst>
                                      </p:cBhvr>
                                      <p:to>
                                        <p:strVal val="visible"/>
                                      </p:to>
                                    </p:set>
                                    <p:animEffect transition="in" filter="fade">
                                      <p:cBhvr>
                                        <p:cTn id="7" dur="1000"/>
                                        <p:tgtEl>
                                          <p:spTgt spid="19354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93541">
                                            <p:txEl>
                                              <p:pRg st="0" end="0"/>
                                            </p:txEl>
                                          </p:spTgt>
                                        </p:tgtEl>
                                        <p:attrNameLst>
                                          <p:attrName>style.visibility</p:attrName>
                                        </p:attrNameLst>
                                      </p:cBhvr>
                                      <p:to>
                                        <p:strVal val="visible"/>
                                      </p:to>
                                    </p:set>
                                    <p:animEffect transition="in" filter="fade">
                                      <p:cBhvr>
                                        <p:cTn id="11" dur="1000"/>
                                        <p:tgtEl>
                                          <p:spTgt spid="193541">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3541">
                                            <p:txEl>
                                              <p:pRg st="2" end="2"/>
                                            </p:txEl>
                                          </p:spTgt>
                                        </p:tgtEl>
                                        <p:attrNameLst>
                                          <p:attrName>style.visibility</p:attrName>
                                        </p:attrNameLst>
                                      </p:cBhvr>
                                      <p:to>
                                        <p:strVal val="visible"/>
                                      </p:to>
                                    </p:set>
                                    <p:animEffect transition="in" filter="fade">
                                      <p:cBhvr>
                                        <p:cTn id="15" dur="1000"/>
                                        <p:tgtEl>
                                          <p:spTgt spid="193541">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3541">
                                            <p:txEl>
                                              <p:pRg st="4" end="4"/>
                                            </p:txEl>
                                          </p:spTgt>
                                        </p:tgtEl>
                                        <p:attrNameLst>
                                          <p:attrName>style.visibility</p:attrName>
                                        </p:attrNameLst>
                                      </p:cBhvr>
                                      <p:to>
                                        <p:strVal val="visible"/>
                                      </p:to>
                                    </p:set>
                                    <p:animEffect transition="in" filter="fade">
                                      <p:cBhvr>
                                        <p:cTn id="19" dur="1000"/>
                                        <p:tgtEl>
                                          <p:spTgt spid="193541">
                                            <p:txEl>
                                              <p:pRg st="4" end="4"/>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93541">
                                            <p:txEl>
                                              <p:pRg st="6" end="6"/>
                                            </p:txEl>
                                          </p:spTgt>
                                        </p:tgtEl>
                                        <p:attrNameLst>
                                          <p:attrName>style.visibility</p:attrName>
                                        </p:attrNameLst>
                                      </p:cBhvr>
                                      <p:to>
                                        <p:strVal val="visible"/>
                                      </p:to>
                                    </p:set>
                                    <p:animEffect transition="in" filter="fade">
                                      <p:cBhvr>
                                        <p:cTn id="23" dur="1000"/>
                                        <p:tgtEl>
                                          <p:spTgt spid="193541">
                                            <p:txEl>
                                              <p:pRg st="6" end="6"/>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93541">
                                            <p:txEl>
                                              <p:pRg st="7" end="7"/>
                                            </p:txEl>
                                          </p:spTgt>
                                        </p:tgtEl>
                                        <p:attrNameLst>
                                          <p:attrName>style.visibility</p:attrName>
                                        </p:attrNameLst>
                                      </p:cBhvr>
                                      <p:to>
                                        <p:strVal val="visible"/>
                                      </p:to>
                                    </p:set>
                                    <p:animEffect transition="in" filter="fade">
                                      <p:cBhvr>
                                        <p:cTn id="27" dur="1000"/>
                                        <p:tgtEl>
                                          <p:spTgt spid="193541">
                                            <p:txEl>
                                              <p:pRg st="7" end="7"/>
                                            </p:txEl>
                                          </p:spTgt>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193541">
                                            <p:txEl>
                                              <p:pRg st="9" end="9"/>
                                            </p:txEl>
                                          </p:spTgt>
                                        </p:tgtEl>
                                        <p:attrNameLst>
                                          <p:attrName>style.visibility</p:attrName>
                                        </p:attrNameLst>
                                      </p:cBhvr>
                                      <p:to>
                                        <p:strVal val="visible"/>
                                      </p:to>
                                    </p:set>
                                    <p:animEffect transition="in" filter="fade">
                                      <p:cBhvr>
                                        <p:cTn id="31" dur="1000"/>
                                        <p:tgtEl>
                                          <p:spTgt spid="193541">
                                            <p:txEl>
                                              <p:pRg st="9" end="9"/>
                                            </p:txEl>
                                          </p:spTgt>
                                        </p:tgtEl>
                                      </p:cBhvr>
                                    </p:animEffect>
                                  </p:childTnLst>
                                </p:cTn>
                              </p:par>
                            </p:childTnLst>
                          </p:cTn>
                        </p:par>
                        <p:par>
                          <p:cTn id="32" fill="hold">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193540">
                                            <p:txEl>
                                              <p:pRg st="0" end="0"/>
                                            </p:txEl>
                                          </p:spTgt>
                                        </p:tgtEl>
                                        <p:attrNameLst>
                                          <p:attrName>style.visibility</p:attrName>
                                        </p:attrNameLst>
                                      </p:cBhvr>
                                      <p:to>
                                        <p:strVal val="visible"/>
                                      </p:to>
                                    </p:set>
                                    <p:animEffect transition="in" filter="fade">
                                      <p:cBhvr>
                                        <p:cTn id="35" dur="1000"/>
                                        <p:tgtEl>
                                          <p:spTgt spid="193540">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3540">
                                            <p:txEl>
                                              <p:pRg st="1" end="1"/>
                                            </p:txEl>
                                          </p:spTgt>
                                        </p:tgtEl>
                                        <p:attrNameLst>
                                          <p:attrName>style.visibility</p:attrName>
                                        </p:attrNameLst>
                                      </p:cBhvr>
                                      <p:to>
                                        <p:strVal val="visible"/>
                                      </p:to>
                                    </p:set>
                                    <p:animEffect transition="in" filter="fade">
                                      <p:cBhvr>
                                        <p:cTn id="38" dur="1000"/>
                                        <p:tgtEl>
                                          <p:spTgt spid="193540">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3540">
                                            <p:txEl>
                                              <p:pRg st="2" end="2"/>
                                            </p:txEl>
                                          </p:spTgt>
                                        </p:tgtEl>
                                        <p:attrNameLst>
                                          <p:attrName>style.visibility</p:attrName>
                                        </p:attrNameLst>
                                      </p:cBhvr>
                                      <p:to>
                                        <p:strVal val="visible"/>
                                      </p:to>
                                    </p:set>
                                    <p:animEffect transition="in" filter="fade">
                                      <p:cBhvr>
                                        <p:cTn id="41" dur="1000"/>
                                        <p:tgtEl>
                                          <p:spTgt spid="1935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uiExpand="1" build="allAtOnce"/>
      <p:bldP spid="193541" grpId="0" uiExpand="1" build="allAtOnce"/>
      <p:bldP spid="193542"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51520" y="0"/>
            <a:ext cx="8532812" cy="1728788"/>
          </a:xfrm>
          <a:noFill/>
          <a:ln/>
        </p:spPr>
        <p:txBody>
          <a:bodyPr lIns="92075" tIns="46038" rIns="92075" bIns="46038">
            <a:normAutofit/>
          </a:bodyPr>
          <a:lstStyle/>
          <a:p>
            <a:r>
              <a:rPr lang="en-US" sz="2800" b="1" dirty="0" smtClean="0">
                <a:latin typeface="Arial Black" pitchFamily="34" charset="0"/>
              </a:rPr>
              <a:t>OBSTACLES TO ADEQUATE PROVISION</a:t>
            </a:r>
            <a:endParaRPr lang="en-US" sz="2800" b="1" dirty="0">
              <a:latin typeface="Arial Black" pitchFamily="34" charset="0"/>
            </a:endParaRPr>
          </a:p>
        </p:txBody>
      </p:sp>
      <p:sp>
        <p:nvSpPr>
          <p:cNvPr id="59395" name="Text Box 3"/>
          <p:cNvSpPr txBox="1">
            <a:spLocks noChangeArrowheads="1"/>
          </p:cNvSpPr>
          <p:nvPr/>
        </p:nvSpPr>
        <p:spPr bwMode="auto">
          <a:xfrm>
            <a:off x="1187624" y="1484784"/>
            <a:ext cx="7056437" cy="4401205"/>
          </a:xfrm>
          <a:prstGeom prst="rect">
            <a:avLst/>
          </a:prstGeom>
          <a:noFill/>
          <a:ln w="9525">
            <a:noFill/>
            <a:miter lim="800000"/>
            <a:headEnd/>
            <a:tailEnd/>
          </a:ln>
          <a:effectLst/>
        </p:spPr>
        <p:txBody>
          <a:bodyPr>
            <a:spAutoFit/>
          </a:bodyPr>
          <a:lstStyle/>
          <a:p>
            <a:pPr marL="363538" indent="-363538" eaLnBrk="0" hangingPunct="0">
              <a:spcBef>
                <a:spcPct val="50000"/>
              </a:spcBef>
              <a:spcAft>
                <a:spcPct val="100000"/>
              </a:spcAft>
              <a:buFontTx/>
              <a:buChar char="•"/>
              <a:tabLst>
                <a:tab pos="363538" algn="l"/>
              </a:tabLst>
            </a:pPr>
            <a:r>
              <a:rPr kumimoji="1" lang="en-GB" sz="2000" dirty="0">
                <a:latin typeface="Arial Black" pitchFamily="34" charset="0"/>
              </a:rPr>
              <a:t>Lack of adequate council and private sites</a:t>
            </a:r>
          </a:p>
          <a:p>
            <a:pPr marL="363538" indent="-363538" eaLnBrk="0" hangingPunct="0">
              <a:spcBef>
                <a:spcPct val="50000"/>
              </a:spcBef>
              <a:spcAft>
                <a:spcPct val="100000"/>
              </a:spcAft>
              <a:buFontTx/>
              <a:buChar char="•"/>
              <a:tabLst>
                <a:tab pos="363538" algn="l"/>
              </a:tabLst>
            </a:pPr>
            <a:r>
              <a:rPr kumimoji="1" lang="en-GB" sz="2000" dirty="0">
                <a:latin typeface="Arial Black" pitchFamily="34" charset="0"/>
              </a:rPr>
              <a:t>Lack of transit sites</a:t>
            </a:r>
          </a:p>
          <a:p>
            <a:pPr marL="363538" indent="-363538" eaLnBrk="0" hangingPunct="0">
              <a:spcBef>
                <a:spcPct val="50000"/>
              </a:spcBef>
              <a:spcAft>
                <a:spcPct val="100000"/>
              </a:spcAft>
              <a:buFontTx/>
              <a:buChar char="•"/>
              <a:tabLst>
                <a:tab pos="363538" algn="l"/>
              </a:tabLst>
            </a:pPr>
            <a:r>
              <a:rPr kumimoji="1" lang="en-GB" sz="2000" dirty="0">
                <a:latin typeface="Arial Black" pitchFamily="34" charset="0"/>
              </a:rPr>
              <a:t>Planning permission refusals</a:t>
            </a:r>
          </a:p>
          <a:p>
            <a:pPr marL="363538" indent="-363538" eaLnBrk="0" hangingPunct="0">
              <a:spcBef>
                <a:spcPct val="50000"/>
              </a:spcBef>
              <a:spcAft>
                <a:spcPct val="100000"/>
              </a:spcAft>
              <a:buFontTx/>
              <a:buChar char="•"/>
              <a:tabLst>
                <a:tab pos="363538" algn="l"/>
              </a:tabLst>
            </a:pPr>
            <a:r>
              <a:rPr kumimoji="1" lang="en-GB" sz="2000" dirty="0">
                <a:latin typeface="Arial Black" pitchFamily="34" charset="0"/>
              </a:rPr>
              <a:t>Existing sites are often located at a distance from common services and near to motorways, major roads, rubbish tips and industrial activity</a:t>
            </a:r>
          </a:p>
          <a:p>
            <a:pPr marL="363538" indent="-363538" eaLnBrk="0" hangingPunct="0">
              <a:spcBef>
                <a:spcPct val="50000"/>
              </a:spcBef>
              <a:spcAft>
                <a:spcPct val="100000"/>
              </a:spcAft>
              <a:buFontTx/>
              <a:buChar char="•"/>
              <a:tabLst>
                <a:tab pos="363538" algn="l"/>
              </a:tabLst>
            </a:pPr>
            <a:r>
              <a:rPr kumimoji="1" lang="en-GB" sz="2000" dirty="0">
                <a:latin typeface="Arial Black" pitchFamily="34" charset="0"/>
              </a:rPr>
              <a:t>Lack of security of tenure</a:t>
            </a:r>
          </a:p>
        </p:txBody>
      </p:sp>
      <p:pic>
        <p:nvPicPr>
          <p:cNvPr id="4"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1000"/>
                                        <p:tgtEl>
                                          <p:spTgt spid="5939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9395">
                                            <p:txEl>
                                              <p:pRg st="0" end="0"/>
                                            </p:txEl>
                                          </p:spTgt>
                                        </p:tgtEl>
                                        <p:attrNameLst>
                                          <p:attrName>style.visibility</p:attrName>
                                        </p:attrNameLst>
                                      </p:cBhvr>
                                      <p:to>
                                        <p:strVal val="visible"/>
                                      </p:to>
                                    </p:set>
                                    <p:animEffect transition="in" filter="fade">
                                      <p:cBhvr>
                                        <p:cTn id="11" dur="1000"/>
                                        <p:tgtEl>
                                          <p:spTgt spid="59395">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9395">
                                            <p:txEl>
                                              <p:pRg st="1" end="1"/>
                                            </p:txEl>
                                          </p:spTgt>
                                        </p:tgtEl>
                                        <p:attrNameLst>
                                          <p:attrName>style.visibility</p:attrName>
                                        </p:attrNameLst>
                                      </p:cBhvr>
                                      <p:to>
                                        <p:strVal val="visible"/>
                                      </p:to>
                                    </p:set>
                                    <p:animEffect transition="in" filter="fade">
                                      <p:cBhvr>
                                        <p:cTn id="15" dur="1000"/>
                                        <p:tgtEl>
                                          <p:spTgt spid="59395">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Effect transition="in" filter="fade">
                                      <p:cBhvr>
                                        <p:cTn id="19" dur="1000"/>
                                        <p:tgtEl>
                                          <p:spTgt spid="59395">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9395">
                                            <p:txEl>
                                              <p:pRg st="3" end="3"/>
                                            </p:txEl>
                                          </p:spTgt>
                                        </p:tgtEl>
                                        <p:attrNameLst>
                                          <p:attrName>style.visibility</p:attrName>
                                        </p:attrNameLst>
                                      </p:cBhvr>
                                      <p:to>
                                        <p:strVal val="visible"/>
                                      </p:to>
                                    </p:set>
                                    <p:animEffect transition="in" filter="fade">
                                      <p:cBhvr>
                                        <p:cTn id="23" dur="1000"/>
                                        <p:tgtEl>
                                          <p:spTgt spid="59395">
                                            <p:txEl>
                                              <p:pRg st="3" end="3"/>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Effect transition="in" filter="fade">
                                      <p:cBhvr>
                                        <p:cTn id="27" dur="1000"/>
                                        <p:tgtEl>
                                          <p:spTgt spid="59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P spid="59395"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ndy Farenden\Desktop\A4_Fractal_Strip.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509120"/>
            <a:ext cx="8239639" cy="348124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91293" y="2492896"/>
            <a:ext cx="8952707" cy="707886"/>
          </a:xfrm>
          <a:prstGeom prst="rect">
            <a:avLst/>
          </a:prstGeom>
          <a:noFill/>
        </p:spPr>
        <p:txBody>
          <a:bodyPr wrap="none" rtlCol="0">
            <a:spAutoFit/>
          </a:bodyPr>
          <a:lstStyle/>
          <a:p>
            <a:r>
              <a:rPr lang="en-GB" sz="4000" dirty="0" smtClean="0">
                <a:latin typeface="Arial Black" pitchFamily="34" charset="0"/>
              </a:rPr>
              <a:t>Discuss what you have seen.... </a:t>
            </a:r>
            <a:endParaRPr lang="en-GB" sz="4000" dirty="0">
              <a:latin typeface="Arial Black" pitchFamily="34" charset="0"/>
            </a:endParaRPr>
          </a:p>
        </p:txBody>
      </p:sp>
      <p:pic>
        <p:nvPicPr>
          <p:cNvPr id="6"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ndy Farenden\Desktop\A4_Fractal_Strip.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2656" y="1412776"/>
            <a:ext cx="12272087" cy="518495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323528" y="3140968"/>
            <a:ext cx="9144000" cy="1938992"/>
          </a:xfrm>
          <a:prstGeom prst="rect">
            <a:avLst/>
          </a:prstGeom>
        </p:spPr>
        <p:txBody>
          <a:bodyPr wrap="square">
            <a:spAutoFit/>
          </a:bodyPr>
          <a:lstStyle/>
          <a:p>
            <a:r>
              <a:rPr lang="en-GB" sz="4000" dirty="0" smtClean="0">
                <a:ln>
                  <a:solidFill>
                    <a:schemeClr val="bg1"/>
                  </a:solidFill>
                </a:ln>
                <a:latin typeface="Arial Black" pitchFamily="34" charset="0"/>
                <a:cs typeface="Arial" pitchFamily="34" charset="0"/>
              </a:rPr>
              <a:t>LESSON 3, PART 2</a:t>
            </a:r>
            <a:br>
              <a:rPr lang="en-GB" sz="4000" dirty="0" smtClean="0">
                <a:ln>
                  <a:solidFill>
                    <a:schemeClr val="bg1"/>
                  </a:solidFill>
                </a:ln>
                <a:latin typeface="Arial Black" pitchFamily="34" charset="0"/>
                <a:cs typeface="Arial" pitchFamily="34" charset="0"/>
              </a:rPr>
            </a:br>
            <a:r>
              <a:rPr lang="en-GB" sz="4000" dirty="0" smtClean="0">
                <a:ln>
                  <a:solidFill>
                    <a:schemeClr val="bg1"/>
                  </a:solidFill>
                </a:ln>
                <a:latin typeface="Arial Black" pitchFamily="34" charset="0"/>
                <a:cs typeface="Arial" pitchFamily="34" charset="0"/>
              </a:rPr>
              <a:t>GYPSY &amp; TRAVELLER HOMES</a:t>
            </a:r>
          </a:p>
          <a:p>
            <a:r>
              <a:rPr lang="en-GB" sz="4000" dirty="0" smtClean="0">
                <a:ln>
                  <a:solidFill>
                    <a:schemeClr val="bg1"/>
                  </a:solidFill>
                </a:ln>
                <a:latin typeface="Arial Black" pitchFamily="34" charset="0"/>
                <a:cs typeface="Arial" pitchFamily="34" charset="0"/>
              </a:rPr>
              <a:t>PHOTOGRAPHY </a:t>
            </a:r>
            <a:endParaRPr lang="en-GB" sz="4000" dirty="0">
              <a:ln>
                <a:solidFill>
                  <a:schemeClr val="bg1"/>
                </a:solidFill>
              </a:ln>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ndy Farenden\Desktop\A4_Fractal_Strip.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509120"/>
            <a:ext cx="8239639" cy="348124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17876" y="2276872"/>
            <a:ext cx="8508248" cy="1231106"/>
          </a:xfrm>
          <a:prstGeom prst="rect">
            <a:avLst/>
          </a:prstGeom>
          <a:noFill/>
        </p:spPr>
        <p:txBody>
          <a:bodyPr wrap="square" rtlCol="0">
            <a:spAutoFit/>
          </a:bodyPr>
          <a:lstStyle/>
          <a:p>
            <a:r>
              <a:rPr lang="en-GB" sz="2800" dirty="0" smtClean="0">
                <a:latin typeface="Arial Black" pitchFamily="34" charset="0"/>
              </a:rPr>
              <a:t>Note down the differences to your own </a:t>
            </a:r>
          </a:p>
          <a:p>
            <a:r>
              <a:rPr lang="en-GB" sz="2800" dirty="0" smtClean="0">
                <a:latin typeface="Arial Black" pitchFamily="34" charset="0"/>
              </a:rPr>
              <a:t>homes whilst you look at the photographs.   </a:t>
            </a:r>
          </a:p>
          <a:p>
            <a:endParaRPr lang="en-GB" dirty="0"/>
          </a:p>
        </p:txBody>
      </p:sp>
      <p:pic>
        <p:nvPicPr>
          <p:cNvPr id="6"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dirty="0" smtClean="0">
                <a:latin typeface="Arial Black" pitchFamily="34" charset="0"/>
                <a:cs typeface="Arial" pitchFamily="34" charset="0"/>
              </a:rPr>
              <a:t>VARDOS</a:t>
            </a:r>
            <a:endParaRPr lang="en-GB" dirty="0">
              <a:latin typeface="Arial Black" pitchFamily="34" charset="0"/>
              <a:cs typeface="Arial" pitchFamily="34" charset="0"/>
            </a:endParaRPr>
          </a:p>
        </p:txBody>
      </p:sp>
      <p:pic>
        <p:nvPicPr>
          <p:cNvPr id="6" name="Picture 5" descr="019_15A.jpg"/>
          <p:cNvPicPr>
            <a:picLocks noChangeAspect="1"/>
          </p:cNvPicPr>
          <p:nvPr/>
        </p:nvPicPr>
        <p:blipFill>
          <a:blip r:embed="rId2" cstate="print"/>
          <a:stretch>
            <a:fillRect/>
          </a:stretch>
        </p:blipFill>
        <p:spPr>
          <a:xfrm>
            <a:off x="2051720" y="1772816"/>
            <a:ext cx="5142080" cy="3380048"/>
          </a:xfrm>
          <a:prstGeom prst="rect">
            <a:avLst/>
          </a:prstGeom>
        </p:spPr>
      </p:pic>
      <p:pic>
        <p:nvPicPr>
          <p:cNvPr id="5"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 Bow Top Vardo.jpg"/>
          <p:cNvPicPr>
            <a:picLocks noChangeAspect="1"/>
          </p:cNvPicPr>
          <p:nvPr/>
        </p:nvPicPr>
        <p:blipFill>
          <a:blip r:embed="rId2" cstate="print"/>
          <a:stretch>
            <a:fillRect/>
          </a:stretch>
        </p:blipFill>
        <p:spPr>
          <a:xfrm>
            <a:off x="539552" y="836712"/>
            <a:ext cx="3096344" cy="4334103"/>
          </a:xfrm>
          <a:prstGeom prst="rect">
            <a:avLst/>
          </a:prstGeom>
        </p:spPr>
      </p:pic>
      <p:pic>
        <p:nvPicPr>
          <p:cNvPr id="5" name="Picture 4" descr="DSC_0006.JPG"/>
          <p:cNvPicPr>
            <a:picLocks noChangeAspect="1"/>
          </p:cNvPicPr>
          <p:nvPr/>
        </p:nvPicPr>
        <p:blipFill>
          <a:blip r:embed="rId3" cstate="print"/>
          <a:stretch>
            <a:fillRect/>
          </a:stretch>
        </p:blipFill>
        <p:spPr>
          <a:xfrm>
            <a:off x="4372661" y="1916832"/>
            <a:ext cx="4315491" cy="2830962"/>
          </a:xfrm>
          <a:prstGeom prst="rect">
            <a:avLst/>
          </a:prstGeom>
        </p:spPr>
      </p:pic>
      <p:pic>
        <p:nvPicPr>
          <p:cNvPr id="8" name="Picture 4" descr="C:\Users\Andy Farenden\Desktop\lti_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1582.jpg"/>
          <p:cNvPicPr>
            <a:picLocks noChangeAspect="1"/>
          </p:cNvPicPr>
          <p:nvPr/>
        </p:nvPicPr>
        <p:blipFill>
          <a:blip r:embed="rId2" cstate="print"/>
          <a:stretch>
            <a:fillRect/>
          </a:stretch>
        </p:blipFill>
        <p:spPr>
          <a:xfrm>
            <a:off x="2282024" y="222636"/>
            <a:ext cx="4579951" cy="6412727"/>
          </a:xfrm>
          <a:prstGeom prst="rect">
            <a:avLst/>
          </a:prstGeom>
        </p:spPr>
      </p:pic>
      <p:pic>
        <p:nvPicPr>
          <p:cNvPr id="5"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GB" sz="4000" dirty="0" smtClean="0">
                <a:latin typeface="Arial Black" pitchFamily="34" charset="0"/>
                <a:cs typeface="Arial" pitchFamily="34" charset="0"/>
              </a:rPr>
              <a:t>NEW </a:t>
            </a:r>
            <a:r>
              <a:rPr lang="en-GB" sz="4000" dirty="0" smtClean="0">
                <a:latin typeface="Arial Black" pitchFamily="34" charset="0"/>
                <a:cs typeface="Arial" pitchFamily="34" charset="0"/>
              </a:rPr>
              <a:t>TRAVELLER </a:t>
            </a:r>
            <a:r>
              <a:rPr lang="en-GB" sz="4000" dirty="0" smtClean="0">
                <a:latin typeface="Arial Black" pitchFamily="34" charset="0"/>
                <a:cs typeface="Arial" pitchFamily="34" charset="0"/>
              </a:rPr>
              <a:t>HOMES</a:t>
            </a:r>
            <a:endParaRPr lang="en-GB" sz="4000" dirty="0">
              <a:latin typeface="Arial Black" pitchFamily="34" charset="0"/>
              <a:cs typeface="Arial" pitchFamily="34" charset="0"/>
            </a:endParaRPr>
          </a:p>
        </p:txBody>
      </p:sp>
      <p:pic>
        <p:nvPicPr>
          <p:cNvPr id="6" name="Picture 5" descr="New_Travellers_Wagon1.JPG"/>
          <p:cNvPicPr>
            <a:picLocks noChangeAspect="1"/>
          </p:cNvPicPr>
          <p:nvPr/>
        </p:nvPicPr>
        <p:blipFill>
          <a:blip r:embed="rId2" cstate="print"/>
          <a:stretch>
            <a:fillRect/>
          </a:stretch>
        </p:blipFill>
        <p:spPr>
          <a:xfrm>
            <a:off x="4788024" y="1700808"/>
            <a:ext cx="4054682" cy="2659871"/>
          </a:xfrm>
          <a:prstGeom prst="rect">
            <a:avLst/>
          </a:prstGeom>
        </p:spPr>
      </p:pic>
      <p:pic>
        <p:nvPicPr>
          <p:cNvPr id="7" name="Picture 6" descr="New_Travellers_Wagon2.JPG"/>
          <p:cNvPicPr>
            <a:picLocks noChangeAspect="1"/>
          </p:cNvPicPr>
          <p:nvPr/>
        </p:nvPicPr>
        <p:blipFill>
          <a:blip r:embed="rId3" cstate="print"/>
          <a:stretch>
            <a:fillRect/>
          </a:stretch>
        </p:blipFill>
        <p:spPr>
          <a:xfrm>
            <a:off x="395536" y="1700808"/>
            <a:ext cx="4061427" cy="2664296"/>
          </a:xfrm>
          <a:prstGeom prst="rect">
            <a:avLst/>
          </a:prstGeom>
        </p:spPr>
      </p:pic>
      <p:pic>
        <p:nvPicPr>
          <p:cNvPr id="5" name="Picture 4" descr="C:\Users\Andy Farenden\Desktop\lti_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GB" sz="3600" dirty="0" smtClean="0">
                <a:latin typeface="Arial Black" pitchFamily="34" charset="0"/>
              </a:rPr>
              <a:t>GYPSIES AND </a:t>
            </a:r>
            <a:r>
              <a:rPr lang="en-GB" sz="3600" dirty="0" smtClean="0">
                <a:latin typeface="Arial Black" pitchFamily="34" charset="0"/>
              </a:rPr>
              <a:t>TRAVELLER </a:t>
            </a:r>
            <a:r>
              <a:rPr lang="en-GB" sz="3600" dirty="0" smtClean="0">
                <a:latin typeface="Arial Black" pitchFamily="34" charset="0"/>
              </a:rPr>
              <a:t>S</a:t>
            </a:r>
            <a:r>
              <a:rPr lang="en-GB" sz="3600" dirty="0" smtClean="0">
                <a:latin typeface="Arial Black" pitchFamily="34" charset="0"/>
              </a:rPr>
              <a:t/>
            </a:r>
            <a:br>
              <a:rPr lang="en-GB" sz="3600" dirty="0" smtClean="0">
                <a:latin typeface="Arial Black" pitchFamily="34" charset="0"/>
              </a:rPr>
            </a:br>
            <a:r>
              <a:rPr lang="en-GB" sz="3600" dirty="0" smtClean="0">
                <a:latin typeface="Arial Black" pitchFamily="34" charset="0"/>
              </a:rPr>
              <a:t>EARLY HOMES</a:t>
            </a:r>
            <a:endParaRPr lang="en-GB" sz="3600" dirty="0">
              <a:latin typeface="Arial Black" pitchFamily="34" charset="0"/>
            </a:endParaRPr>
          </a:p>
        </p:txBody>
      </p:sp>
      <p:sp>
        <p:nvSpPr>
          <p:cNvPr id="3" name="Content Placeholder 2"/>
          <p:cNvSpPr>
            <a:spLocks noGrp="1"/>
          </p:cNvSpPr>
          <p:nvPr>
            <p:ph idx="1"/>
          </p:nvPr>
        </p:nvSpPr>
        <p:spPr>
          <a:xfrm>
            <a:off x="457200" y="1772816"/>
            <a:ext cx="8229600" cy="936103"/>
          </a:xfrm>
        </p:spPr>
        <p:txBody>
          <a:bodyPr>
            <a:normAutofit fontScale="85000" lnSpcReduction="10000"/>
          </a:bodyPr>
          <a:lstStyle/>
          <a:p>
            <a:pPr algn="ctr">
              <a:buNone/>
            </a:pPr>
            <a:r>
              <a:rPr lang="en-GB" dirty="0" smtClean="0">
                <a:latin typeface="Arial Black" pitchFamily="34" charset="0"/>
              </a:rPr>
              <a:t>Originally Gypsies would travel on </a:t>
            </a:r>
            <a:r>
              <a:rPr lang="en-GB" dirty="0" smtClean="0">
                <a:latin typeface="Arial Black" pitchFamily="34" charset="0"/>
              </a:rPr>
              <a:t>foot </a:t>
            </a:r>
            <a:r>
              <a:rPr lang="en-GB" dirty="0" smtClean="0">
                <a:latin typeface="Arial Black" pitchFamily="34" charset="0"/>
              </a:rPr>
              <a:t>and</a:t>
            </a:r>
          </a:p>
          <a:p>
            <a:pPr algn="ctr">
              <a:buNone/>
            </a:pPr>
            <a:r>
              <a:rPr lang="en-GB" dirty="0" smtClean="0">
                <a:latin typeface="Arial Black" pitchFamily="34" charset="0"/>
              </a:rPr>
              <a:t>build "bender" tents. </a:t>
            </a:r>
            <a:endParaRPr lang="en-GB" dirty="0">
              <a:latin typeface="Arial Black" pitchFamily="34" charset="0"/>
            </a:endParaRPr>
          </a:p>
        </p:txBody>
      </p:sp>
      <p:grpSp>
        <p:nvGrpSpPr>
          <p:cNvPr id="9" name="Group 8"/>
          <p:cNvGrpSpPr/>
          <p:nvPr/>
        </p:nvGrpSpPr>
        <p:grpSpPr>
          <a:xfrm>
            <a:off x="1593937" y="2924944"/>
            <a:ext cx="5956126" cy="3236979"/>
            <a:chOff x="1619672" y="2924944"/>
            <a:chExt cx="5956126" cy="3236979"/>
          </a:xfrm>
        </p:grpSpPr>
        <p:pic>
          <p:nvPicPr>
            <p:cNvPr id="125954" name="Picture 2" descr="C:\Users\home\AppData\Local\Temp\jZip\jZipD38E\jZip13170\Old_Tents1.JPG"/>
            <p:cNvPicPr>
              <a:picLocks noChangeAspect="1" noChangeArrowheads="1"/>
            </p:cNvPicPr>
            <p:nvPr/>
          </p:nvPicPr>
          <p:blipFill>
            <a:blip r:embed="rId3" cstate="print"/>
            <a:srcRect/>
            <a:stretch>
              <a:fillRect/>
            </a:stretch>
          </p:blipFill>
          <p:spPr bwMode="auto">
            <a:xfrm>
              <a:off x="1619672" y="2924944"/>
              <a:ext cx="2409732" cy="3212976"/>
            </a:xfrm>
            <a:prstGeom prst="rect">
              <a:avLst/>
            </a:prstGeom>
            <a:noFill/>
          </p:spPr>
        </p:pic>
        <p:pic>
          <p:nvPicPr>
            <p:cNvPr id="125955" name="Picture 3" descr="C:\Users\home\AppData\Local\Temp\jZip\jZipD38E\jZip361A0\Old_Tents2.JPG"/>
            <p:cNvPicPr>
              <a:picLocks noChangeAspect="1" noChangeArrowheads="1"/>
            </p:cNvPicPr>
            <p:nvPr/>
          </p:nvPicPr>
          <p:blipFill>
            <a:blip r:embed="rId4" cstate="print"/>
            <a:srcRect/>
            <a:stretch>
              <a:fillRect/>
            </a:stretch>
          </p:blipFill>
          <p:spPr bwMode="auto">
            <a:xfrm>
              <a:off x="5148064" y="2924944"/>
              <a:ext cx="2427734" cy="3236979"/>
            </a:xfrm>
            <a:prstGeom prst="rect">
              <a:avLst/>
            </a:prstGeom>
            <a:noFill/>
          </p:spPr>
        </p:pic>
      </p:grpSp>
      <p:pic>
        <p:nvPicPr>
          <p:cNvPr id="8" name="Picture 4" descr="C:\Users\Andy Farenden\Desktop\lti_logo.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w_Age_Traveller2.JPG"/>
          <p:cNvPicPr>
            <a:picLocks noChangeAspect="1"/>
          </p:cNvPicPr>
          <p:nvPr/>
        </p:nvPicPr>
        <p:blipFill>
          <a:blip r:embed="rId2" cstate="print"/>
          <a:stretch>
            <a:fillRect/>
          </a:stretch>
        </p:blipFill>
        <p:spPr>
          <a:xfrm>
            <a:off x="1259632" y="1268760"/>
            <a:ext cx="6624736" cy="4345827"/>
          </a:xfrm>
          <a:prstGeom prst="rect">
            <a:avLst/>
          </a:prstGeom>
        </p:spPr>
      </p:pic>
      <p:pic>
        <p:nvPicPr>
          <p:cNvPr id="3"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_Age_Traveller_1.JPG"/>
          <p:cNvPicPr>
            <a:picLocks noChangeAspect="1"/>
          </p:cNvPicPr>
          <p:nvPr/>
        </p:nvPicPr>
        <p:blipFill>
          <a:blip r:embed="rId2" cstate="print"/>
          <a:stretch>
            <a:fillRect/>
          </a:stretch>
        </p:blipFill>
        <p:spPr>
          <a:xfrm>
            <a:off x="1155571" y="1124744"/>
            <a:ext cx="6832858" cy="4482354"/>
          </a:xfrm>
          <a:prstGeom prst="rect">
            <a:avLst/>
          </a:prstGeom>
        </p:spPr>
      </p:pic>
      <p:pic>
        <p:nvPicPr>
          <p:cNvPr id="3"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dirty="0" smtClean="0">
                <a:latin typeface="Arial Black" pitchFamily="34" charset="0"/>
                <a:cs typeface="Arial" pitchFamily="34" charset="0"/>
              </a:rPr>
              <a:t>CIRCUS TRAVELLERS</a:t>
            </a:r>
            <a:endParaRPr lang="en-GB" dirty="0">
              <a:latin typeface="Arial Black" pitchFamily="34" charset="0"/>
              <a:cs typeface="Arial" pitchFamily="34" charset="0"/>
            </a:endParaRPr>
          </a:p>
        </p:txBody>
      </p:sp>
      <p:pic>
        <p:nvPicPr>
          <p:cNvPr id="4" name="Content Placeholder 3" descr="Circus_Travellers1.JPG"/>
          <p:cNvPicPr>
            <a:picLocks noGrp="1" noChangeAspect="1"/>
          </p:cNvPicPr>
          <p:nvPr>
            <p:ph idx="1"/>
          </p:nvPr>
        </p:nvPicPr>
        <p:blipFill>
          <a:blip r:embed="rId2" cstate="print"/>
          <a:stretch>
            <a:fillRect/>
          </a:stretch>
        </p:blipFill>
        <p:spPr>
          <a:xfrm>
            <a:off x="1122333" y="1340768"/>
            <a:ext cx="6899334" cy="4525963"/>
          </a:xfrm>
        </p:spPr>
      </p:pic>
      <p:pic>
        <p:nvPicPr>
          <p:cNvPr id="5"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ircus_Travellers2.JPG"/>
          <p:cNvPicPr>
            <a:picLocks noGrp="1" noChangeAspect="1"/>
          </p:cNvPicPr>
          <p:nvPr>
            <p:ph idx="1"/>
          </p:nvPr>
        </p:nvPicPr>
        <p:blipFill>
          <a:blip r:embed="rId2" cstate="print"/>
          <a:stretch>
            <a:fillRect/>
          </a:stretch>
        </p:blipFill>
        <p:spPr>
          <a:xfrm>
            <a:off x="971600" y="836712"/>
            <a:ext cx="7294810" cy="4785395"/>
          </a:xfrm>
        </p:spPr>
      </p:pic>
      <p:pic>
        <p:nvPicPr>
          <p:cNvPr id="3"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GB" sz="3600" dirty="0" smtClean="0">
                <a:latin typeface="Arial Black" pitchFamily="34" charset="0"/>
                <a:cs typeface="Arial" pitchFamily="34" charset="0"/>
              </a:rPr>
              <a:t>GYPSY AND TRAVELLER HOMES IN LINCOLNSHIRE </a:t>
            </a:r>
            <a:endParaRPr lang="en-GB" sz="3600" dirty="0">
              <a:latin typeface="Arial Black" pitchFamily="34" charset="0"/>
              <a:cs typeface="Arial" pitchFamily="34" charset="0"/>
            </a:endParaRPr>
          </a:p>
        </p:txBody>
      </p:sp>
      <p:pic>
        <p:nvPicPr>
          <p:cNvPr id="4" name="Content Placeholder 3" descr="DSC_0075.JPG"/>
          <p:cNvPicPr>
            <a:picLocks noGrp="1" noChangeAspect="1"/>
          </p:cNvPicPr>
          <p:nvPr>
            <p:ph idx="1"/>
          </p:nvPr>
        </p:nvPicPr>
        <p:blipFill>
          <a:blip r:embed="rId2" cstate="print"/>
          <a:stretch>
            <a:fillRect/>
          </a:stretch>
        </p:blipFill>
        <p:spPr>
          <a:xfrm>
            <a:off x="2951820" y="1700808"/>
            <a:ext cx="3240360" cy="4939573"/>
          </a:xfrm>
        </p:spPr>
      </p:pic>
      <p:pic>
        <p:nvPicPr>
          <p:cNvPr id="6"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017.JPG"/>
          <p:cNvPicPr>
            <a:picLocks noChangeAspect="1"/>
          </p:cNvPicPr>
          <p:nvPr/>
        </p:nvPicPr>
        <p:blipFill>
          <a:blip r:embed="rId2" cstate="print"/>
          <a:stretch>
            <a:fillRect/>
          </a:stretch>
        </p:blipFill>
        <p:spPr>
          <a:xfrm>
            <a:off x="2646613" y="476672"/>
            <a:ext cx="3850775" cy="5708087"/>
          </a:xfrm>
          <a:prstGeom prst="rect">
            <a:avLst/>
          </a:prstGeom>
        </p:spPr>
      </p:pic>
      <p:pic>
        <p:nvPicPr>
          <p:cNvPr id="5"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042.JPG"/>
          <p:cNvPicPr>
            <a:picLocks noChangeAspect="1"/>
          </p:cNvPicPr>
          <p:nvPr/>
        </p:nvPicPr>
        <p:blipFill>
          <a:blip r:embed="rId2" cstate="print"/>
          <a:stretch>
            <a:fillRect/>
          </a:stretch>
        </p:blipFill>
        <p:spPr>
          <a:xfrm>
            <a:off x="755577" y="1033438"/>
            <a:ext cx="7632848" cy="5007148"/>
          </a:xfrm>
          <a:prstGeom prst="rect">
            <a:avLst/>
          </a:prstGeom>
        </p:spPr>
      </p:pic>
      <p:pic>
        <p:nvPicPr>
          <p:cNvPr id="3"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054.JPG"/>
          <p:cNvPicPr>
            <a:picLocks noChangeAspect="1"/>
          </p:cNvPicPr>
          <p:nvPr/>
        </p:nvPicPr>
        <p:blipFill>
          <a:blip r:embed="rId2" cstate="print"/>
          <a:stretch>
            <a:fillRect/>
          </a:stretch>
        </p:blipFill>
        <p:spPr>
          <a:xfrm>
            <a:off x="989348" y="1052736"/>
            <a:ext cx="7165304" cy="4700440"/>
          </a:xfrm>
          <a:prstGeom prst="rect">
            <a:avLst/>
          </a:prstGeom>
        </p:spPr>
      </p:pic>
      <p:pic>
        <p:nvPicPr>
          <p:cNvPr id="3"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074.JPG"/>
          <p:cNvPicPr>
            <a:picLocks noChangeAspect="1"/>
          </p:cNvPicPr>
          <p:nvPr/>
        </p:nvPicPr>
        <p:blipFill>
          <a:blip r:embed="rId2" cstate="print"/>
          <a:stretch>
            <a:fillRect/>
          </a:stretch>
        </p:blipFill>
        <p:spPr>
          <a:xfrm>
            <a:off x="1007604" y="1124744"/>
            <a:ext cx="7128792" cy="4676487"/>
          </a:xfrm>
          <a:prstGeom prst="rect">
            <a:avLst/>
          </a:prstGeom>
        </p:spPr>
      </p:pic>
      <p:pic>
        <p:nvPicPr>
          <p:cNvPr id="3"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ravellers Homes 011.jpg"/>
          <p:cNvPicPr>
            <a:picLocks noGrp="1" noChangeAspect="1"/>
          </p:cNvPicPr>
          <p:nvPr>
            <p:ph idx="1"/>
          </p:nvPr>
        </p:nvPicPr>
        <p:blipFill>
          <a:blip r:embed="rId2" cstate="print"/>
          <a:stretch>
            <a:fillRect/>
          </a:stretch>
        </p:blipFill>
        <p:spPr>
          <a:xfrm>
            <a:off x="971600" y="980728"/>
            <a:ext cx="7200800" cy="4723722"/>
          </a:xfrm>
        </p:spPr>
      </p:pic>
      <p:pic>
        <p:nvPicPr>
          <p:cNvPr id="6"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dirty="0" smtClean="0">
                <a:latin typeface="Arial Black" pitchFamily="34" charset="0"/>
              </a:rPr>
              <a:t>VARDO</a:t>
            </a:r>
            <a:endParaRPr lang="en-GB" dirty="0">
              <a:latin typeface="Arial Black" pitchFamily="34" charset="0"/>
            </a:endParaRPr>
          </a:p>
        </p:txBody>
      </p:sp>
      <p:sp>
        <p:nvSpPr>
          <p:cNvPr id="3" name="Content Placeholder 2"/>
          <p:cNvSpPr>
            <a:spLocks noGrp="1"/>
          </p:cNvSpPr>
          <p:nvPr>
            <p:ph idx="1"/>
          </p:nvPr>
        </p:nvSpPr>
        <p:spPr>
          <a:xfrm>
            <a:off x="457200" y="1412776"/>
            <a:ext cx="8229600" cy="1612776"/>
          </a:xfrm>
        </p:spPr>
        <p:txBody>
          <a:bodyPr>
            <a:normAutofit/>
          </a:bodyPr>
          <a:lstStyle/>
          <a:p>
            <a:pPr algn="ctr">
              <a:buNone/>
            </a:pPr>
            <a:r>
              <a:rPr lang="en-GB" sz="2400" dirty="0" smtClean="0">
                <a:latin typeface="Arial Black" pitchFamily="34" charset="0"/>
              </a:rPr>
              <a:t>In 1830 Gypsies and Travellers started to </a:t>
            </a:r>
          </a:p>
          <a:p>
            <a:pPr algn="ctr">
              <a:buNone/>
            </a:pPr>
            <a:r>
              <a:rPr lang="en-GB" sz="2400" dirty="0" smtClean="0">
                <a:latin typeface="Arial Black" pitchFamily="34" charset="0"/>
              </a:rPr>
              <a:t>use a </a:t>
            </a:r>
            <a:r>
              <a:rPr lang="en-GB" sz="2400" dirty="0" err="1" smtClean="0">
                <a:latin typeface="Arial Black" pitchFamily="34" charset="0"/>
              </a:rPr>
              <a:t>Vardo</a:t>
            </a:r>
            <a:r>
              <a:rPr lang="en-GB" sz="2400" dirty="0" smtClean="0">
                <a:latin typeface="Arial Black" pitchFamily="34" charset="0"/>
              </a:rPr>
              <a:t> which is a covered </a:t>
            </a:r>
          </a:p>
          <a:p>
            <a:pPr algn="ctr">
              <a:buNone/>
            </a:pPr>
            <a:r>
              <a:rPr lang="en-GB" sz="2400" dirty="0" smtClean="0">
                <a:latin typeface="Arial Black" pitchFamily="34" charset="0"/>
              </a:rPr>
              <a:t>traditional </a:t>
            </a:r>
            <a:r>
              <a:rPr lang="en-GB" sz="2400" dirty="0" smtClean="0">
                <a:latin typeface="Arial Black" pitchFamily="34" charset="0"/>
              </a:rPr>
              <a:t>horse </a:t>
            </a:r>
            <a:r>
              <a:rPr lang="en-GB" sz="2400" dirty="0" smtClean="0">
                <a:latin typeface="Arial Black" pitchFamily="34" charset="0"/>
              </a:rPr>
              <a:t>drawn wagon</a:t>
            </a:r>
            <a:r>
              <a:rPr lang="en-GB" sz="2400" dirty="0" smtClean="0">
                <a:latin typeface="Calibri" pitchFamily="34" charset="0"/>
              </a:rPr>
              <a:t>. </a:t>
            </a:r>
          </a:p>
          <a:p>
            <a:endParaRPr lang="en-GB" dirty="0"/>
          </a:p>
        </p:txBody>
      </p:sp>
      <p:grpSp>
        <p:nvGrpSpPr>
          <p:cNvPr id="8" name="Group 7"/>
          <p:cNvGrpSpPr/>
          <p:nvPr/>
        </p:nvGrpSpPr>
        <p:grpSpPr>
          <a:xfrm>
            <a:off x="1115616" y="2924944"/>
            <a:ext cx="6696744" cy="3072341"/>
            <a:chOff x="1115616" y="2924944"/>
            <a:chExt cx="6696744" cy="3072341"/>
          </a:xfrm>
        </p:grpSpPr>
        <p:pic>
          <p:nvPicPr>
            <p:cNvPr id="126978" name="Picture 2" descr="C:\Users\home\AppData\Local\Temp\jZip\jZipD38E\jZip112A7\Old_Wagons1.JPG"/>
            <p:cNvPicPr>
              <a:picLocks noChangeAspect="1" noChangeArrowheads="1"/>
            </p:cNvPicPr>
            <p:nvPr/>
          </p:nvPicPr>
          <p:blipFill>
            <a:blip r:embed="rId3" cstate="print"/>
            <a:srcRect/>
            <a:stretch>
              <a:fillRect/>
            </a:stretch>
          </p:blipFill>
          <p:spPr bwMode="auto">
            <a:xfrm>
              <a:off x="1115616" y="3212976"/>
              <a:ext cx="3491880" cy="2618910"/>
            </a:xfrm>
            <a:prstGeom prst="rect">
              <a:avLst/>
            </a:prstGeom>
            <a:noFill/>
          </p:spPr>
        </p:pic>
        <p:pic>
          <p:nvPicPr>
            <p:cNvPr id="126979" name="Picture 3" descr="C:\Users\home\AppData\Local\Temp\jZip\jZipD38E\jZip1A1B8\Old_Wagons2.JPG"/>
            <p:cNvPicPr>
              <a:picLocks noChangeAspect="1" noChangeArrowheads="1"/>
            </p:cNvPicPr>
            <p:nvPr/>
          </p:nvPicPr>
          <p:blipFill>
            <a:blip r:embed="rId4" cstate="print"/>
            <a:srcRect/>
            <a:stretch>
              <a:fillRect/>
            </a:stretch>
          </p:blipFill>
          <p:spPr bwMode="auto">
            <a:xfrm>
              <a:off x="5508104" y="2924944"/>
              <a:ext cx="2304256" cy="3072341"/>
            </a:xfrm>
            <a:prstGeom prst="rect">
              <a:avLst/>
            </a:prstGeom>
            <a:noFill/>
          </p:spPr>
        </p:pic>
      </p:grpSp>
      <p:pic>
        <p:nvPicPr>
          <p:cNvPr id="7" name="Picture 4" descr="C:\Users\Andy Farenden\Desktop\lti_logo.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vellers Homes 012.jpg"/>
          <p:cNvPicPr>
            <a:picLocks noChangeAspect="1"/>
          </p:cNvPicPr>
          <p:nvPr/>
        </p:nvPicPr>
        <p:blipFill>
          <a:blip r:embed="rId2" cstate="print"/>
          <a:stretch>
            <a:fillRect/>
          </a:stretch>
        </p:blipFill>
        <p:spPr>
          <a:xfrm>
            <a:off x="970518" y="908720"/>
            <a:ext cx="7202964" cy="4725144"/>
          </a:xfrm>
          <a:prstGeom prst="rect">
            <a:avLst/>
          </a:prstGeom>
        </p:spPr>
      </p:pic>
      <p:pic>
        <p:nvPicPr>
          <p:cNvPr id="5"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 Shed.JPG"/>
          <p:cNvPicPr>
            <a:picLocks noChangeAspect="1"/>
          </p:cNvPicPr>
          <p:nvPr/>
        </p:nvPicPr>
        <p:blipFill>
          <a:blip r:embed="rId2" cstate="print"/>
          <a:stretch>
            <a:fillRect/>
          </a:stretch>
        </p:blipFill>
        <p:spPr>
          <a:xfrm>
            <a:off x="2763698" y="620688"/>
            <a:ext cx="3616604" cy="5445224"/>
          </a:xfrm>
          <a:prstGeom prst="rect">
            <a:avLst/>
          </a:prstGeom>
        </p:spPr>
      </p:pic>
      <p:pic>
        <p:nvPicPr>
          <p:cNvPr id="5"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 Stattis.JPG"/>
          <p:cNvPicPr>
            <a:picLocks noChangeAspect="1"/>
          </p:cNvPicPr>
          <p:nvPr/>
        </p:nvPicPr>
        <p:blipFill>
          <a:blip r:embed="rId2" cstate="print"/>
          <a:stretch>
            <a:fillRect/>
          </a:stretch>
        </p:blipFill>
        <p:spPr>
          <a:xfrm>
            <a:off x="706223" y="764704"/>
            <a:ext cx="7731555" cy="5135138"/>
          </a:xfrm>
          <a:prstGeom prst="rect">
            <a:avLst/>
          </a:prstGeom>
        </p:spPr>
      </p:pic>
      <p:pic>
        <p:nvPicPr>
          <p:cNvPr id="5"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SC_0161.JPG"/>
          <p:cNvPicPr>
            <a:picLocks noGrp="1" noChangeAspect="1"/>
          </p:cNvPicPr>
          <p:nvPr>
            <p:ph idx="1"/>
          </p:nvPr>
        </p:nvPicPr>
        <p:blipFill>
          <a:blip r:embed="rId2" cstate="print"/>
          <a:stretch>
            <a:fillRect/>
          </a:stretch>
        </p:blipFill>
        <p:spPr>
          <a:xfrm>
            <a:off x="1379984" y="935795"/>
            <a:ext cx="6384032" cy="4187925"/>
          </a:xfrm>
        </p:spPr>
      </p:pic>
      <p:pic>
        <p:nvPicPr>
          <p:cNvPr id="5"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189.JPG"/>
          <p:cNvPicPr>
            <a:picLocks noChangeAspect="1"/>
          </p:cNvPicPr>
          <p:nvPr/>
        </p:nvPicPr>
        <p:blipFill>
          <a:blip r:embed="rId2" cstate="print"/>
          <a:stretch>
            <a:fillRect/>
          </a:stretch>
        </p:blipFill>
        <p:spPr>
          <a:xfrm>
            <a:off x="2618674" y="404664"/>
            <a:ext cx="3906653" cy="5955264"/>
          </a:xfrm>
          <a:prstGeom prst="rect">
            <a:avLst/>
          </a:prstGeom>
        </p:spPr>
      </p:pic>
      <p:pic>
        <p:nvPicPr>
          <p:cNvPr id="3"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ndy Farenden\Desktop\A4_Fractal_Strip.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509120"/>
            <a:ext cx="8239639" cy="348124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930747" y="3140968"/>
            <a:ext cx="7282506" cy="523220"/>
          </a:xfrm>
          <a:prstGeom prst="rect">
            <a:avLst/>
          </a:prstGeom>
          <a:noFill/>
        </p:spPr>
        <p:txBody>
          <a:bodyPr wrap="none" rtlCol="0">
            <a:spAutoFit/>
          </a:bodyPr>
          <a:lstStyle/>
          <a:p>
            <a:r>
              <a:rPr lang="en-GB" sz="2800" dirty="0" smtClean="0">
                <a:latin typeface="Arial Black" pitchFamily="34" charset="0"/>
              </a:rPr>
              <a:t>Feedback your notes to the teacher </a:t>
            </a:r>
            <a:endParaRPr lang="en-GB" sz="2800" dirty="0">
              <a:latin typeface="Arial Black" pitchFamily="34" charset="0"/>
            </a:endParaRPr>
          </a:p>
        </p:txBody>
      </p:sp>
      <p:pic>
        <p:nvPicPr>
          <p:cNvPr id="7"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1028" descr="vardo"/>
          <p:cNvPicPr>
            <a:picLocks noGrp="1" noChangeAspect="1" noChangeArrowheads="1"/>
          </p:cNvPicPr>
          <p:nvPr>
            <p:ph/>
          </p:nvPr>
        </p:nvPicPr>
        <p:blipFill>
          <a:blip r:embed="rId2" cstate="print"/>
          <a:srcRect r="2139"/>
          <a:stretch>
            <a:fillRect/>
          </a:stretch>
        </p:blipFill>
        <p:spPr>
          <a:xfrm>
            <a:off x="791580" y="548680"/>
            <a:ext cx="7560840" cy="5420518"/>
          </a:xfrm>
        </p:spPr>
      </p:pic>
      <p:pic>
        <p:nvPicPr>
          <p:cNvPr id="5"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fade">
                                      <p:cBhvr>
                                        <p:cTn id="7" dur="1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dirty="0" smtClean="0">
                <a:latin typeface="Arial Black" pitchFamily="34" charset="0"/>
              </a:rPr>
              <a:t>FAIR AND CIRCUS HOMES</a:t>
            </a:r>
            <a:endParaRPr lang="en-GB" dirty="0">
              <a:latin typeface="Arial Black" pitchFamily="34" charset="0"/>
            </a:endParaRPr>
          </a:p>
        </p:txBody>
      </p:sp>
      <p:pic>
        <p:nvPicPr>
          <p:cNvPr id="41986" name="Picture 2" descr="C:\Users\home\AppData\Local\Temp\jZip\jZip212D0\jZipD270\Circus_Travellers2.JPG"/>
          <p:cNvPicPr>
            <a:picLocks noChangeAspect="1" noChangeArrowheads="1"/>
          </p:cNvPicPr>
          <p:nvPr/>
        </p:nvPicPr>
        <p:blipFill>
          <a:blip r:embed="rId3" cstate="print"/>
          <a:srcRect/>
          <a:stretch>
            <a:fillRect/>
          </a:stretch>
        </p:blipFill>
        <p:spPr bwMode="auto">
          <a:xfrm>
            <a:off x="1439652" y="1690682"/>
            <a:ext cx="6264696" cy="4109640"/>
          </a:xfrm>
          <a:prstGeom prst="rect">
            <a:avLst/>
          </a:prstGeom>
          <a:noFill/>
        </p:spPr>
      </p:pic>
      <p:pic>
        <p:nvPicPr>
          <p:cNvPr id="6" name="Picture 4" descr="C:\Users\Andy Farenden\Desktop\lti_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6"/>
                                        </p:tgtEl>
                                        <p:attrNameLst>
                                          <p:attrName>style.visibility</p:attrName>
                                        </p:attrNameLst>
                                      </p:cBhvr>
                                      <p:to>
                                        <p:strVal val="visible"/>
                                      </p:to>
                                    </p:set>
                                    <p:animEffect transition="in" filter="fade">
                                      <p:cBhvr>
                                        <p:cTn id="11" dur="100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ourrvadventures.files.wordpress.com/2009/09/fairgrounds.jpg?w=468&amp;h=220"/>
          <p:cNvPicPr>
            <a:picLocks noChangeAspect="1" noChangeArrowheads="1"/>
          </p:cNvPicPr>
          <p:nvPr/>
        </p:nvPicPr>
        <p:blipFill>
          <a:blip r:embed="rId2" cstate="print"/>
          <a:srcRect/>
          <a:stretch>
            <a:fillRect/>
          </a:stretch>
        </p:blipFill>
        <p:spPr bwMode="auto">
          <a:xfrm>
            <a:off x="827584" y="1412776"/>
            <a:ext cx="7488832" cy="3520393"/>
          </a:xfrm>
          <a:prstGeom prst="rect">
            <a:avLst/>
          </a:prstGeom>
          <a:noFill/>
        </p:spPr>
      </p:pic>
      <p:pic>
        <p:nvPicPr>
          <p:cNvPr id="7" name="Picture 4" descr="C:\Users\Andy Farenden\Desktop\lti_logo.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C:\Users\home\AppData\Local\Temp\jZip\jZipD38E\jZip22238\New_Age_Traveller2.JPG"/>
          <p:cNvPicPr>
            <a:picLocks noChangeAspect="1" noChangeArrowheads="1"/>
          </p:cNvPicPr>
          <p:nvPr/>
        </p:nvPicPr>
        <p:blipFill>
          <a:blip r:embed="rId3" cstate="print"/>
          <a:srcRect/>
          <a:stretch>
            <a:fillRect/>
          </a:stretch>
        </p:blipFill>
        <p:spPr bwMode="auto">
          <a:xfrm>
            <a:off x="1524000" y="1429512"/>
            <a:ext cx="6096000" cy="3998976"/>
          </a:xfrm>
          <a:prstGeom prst="rect">
            <a:avLst/>
          </a:prstGeom>
          <a:noFill/>
        </p:spPr>
      </p:pic>
      <p:sp>
        <p:nvSpPr>
          <p:cNvPr id="3" name="TextBox 2"/>
          <p:cNvSpPr txBox="1"/>
          <p:nvPr/>
        </p:nvSpPr>
        <p:spPr>
          <a:xfrm>
            <a:off x="2915816" y="548680"/>
            <a:ext cx="45719" cy="369332"/>
          </a:xfrm>
          <a:prstGeom prst="rect">
            <a:avLst/>
          </a:prstGeom>
          <a:noFill/>
        </p:spPr>
        <p:txBody>
          <a:bodyPr wrap="square" rtlCol="0">
            <a:spAutoFit/>
          </a:bodyPr>
          <a:lstStyle/>
          <a:p>
            <a:endParaRPr lang="en-GB" dirty="0"/>
          </a:p>
        </p:txBody>
      </p:sp>
      <p:sp>
        <p:nvSpPr>
          <p:cNvPr id="4" name="TextBox 3"/>
          <p:cNvSpPr txBox="1"/>
          <p:nvPr/>
        </p:nvSpPr>
        <p:spPr>
          <a:xfrm>
            <a:off x="1547664" y="476672"/>
            <a:ext cx="6336704" cy="646331"/>
          </a:xfrm>
          <a:prstGeom prst="rect">
            <a:avLst/>
          </a:prstGeom>
          <a:noFill/>
        </p:spPr>
        <p:txBody>
          <a:bodyPr wrap="square" rtlCol="0">
            <a:spAutoFit/>
          </a:bodyPr>
          <a:lstStyle/>
          <a:p>
            <a:pPr algn="ctr"/>
            <a:r>
              <a:rPr lang="en-GB" sz="3600" dirty="0" smtClean="0">
                <a:latin typeface="Arial Black" pitchFamily="34" charset="0"/>
              </a:rPr>
              <a:t>NEW </a:t>
            </a:r>
            <a:r>
              <a:rPr lang="en-GB" sz="3600" dirty="0" smtClean="0">
                <a:latin typeface="Arial Black" pitchFamily="34" charset="0"/>
              </a:rPr>
              <a:t>TRAVELLER</a:t>
            </a:r>
            <a:endParaRPr lang="en-GB" sz="3600" dirty="0">
              <a:latin typeface="Arial Black" pitchFamily="34" charset="0"/>
            </a:endParaRPr>
          </a:p>
        </p:txBody>
      </p:sp>
      <p:pic>
        <p:nvPicPr>
          <p:cNvPr id="6" name="Picture 4" descr="C:\Users\Andy Farenden\Desktop\lti_logo.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59746"/>
                                        </p:tgtEl>
                                        <p:attrNameLst>
                                          <p:attrName>style.visibility</p:attrName>
                                        </p:attrNameLst>
                                      </p:cBhvr>
                                      <p:to>
                                        <p:strVal val="visible"/>
                                      </p:to>
                                    </p:set>
                                    <p:animEffect transition="in" filter="fade">
                                      <p:cBhvr>
                                        <p:cTn id="11" dur="1000"/>
                                        <p:tgtEl>
                                          <p:spTgt spid="159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Col Print #23 - small size"/>
          <p:cNvPicPr>
            <a:picLocks noGrp="1" noChangeAspect="1" noChangeArrowheads="1"/>
          </p:cNvPicPr>
          <p:nvPr>
            <p:ph sz="quarter" idx="2"/>
          </p:nvPr>
        </p:nvPicPr>
        <p:blipFill>
          <a:blip r:embed="rId3" cstate="print"/>
          <a:srcRect/>
          <a:stretch>
            <a:fillRect/>
          </a:stretch>
        </p:blipFill>
        <p:spPr>
          <a:xfrm>
            <a:off x="5292725" y="1700213"/>
            <a:ext cx="3090863" cy="2185987"/>
          </a:xfrm>
        </p:spPr>
      </p:pic>
      <p:pic>
        <p:nvPicPr>
          <p:cNvPr id="32770" name="Picture 3" descr="mso89BD1"/>
          <p:cNvPicPr>
            <a:picLocks noGrp="1" noChangeAspect="1" noChangeArrowheads="1"/>
          </p:cNvPicPr>
          <p:nvPr>
            <p:ph sz="quarter" idx="3"/>
          </p:nvPr>
        </p:nvPicPr>
        <p:blipFill>
          <a:blip r:embed="rId4" cstate="print"/>
          <a:srcRect t="50734" r="27306" b="13530"/>
          <a:stretch>
            <a:fillRect/>
          </a:stretch>
        </p:blipFill>
        <p:spPr>
          <a:xfrm>
            <a:off x="5148263" y="4581525"/>
            <a:ext cx="3454400" cy="1595438"/>
          </a:xfrm>
        </p:spPr>
      </p:pic>
      <p:pic>
        <p:nvPicPr>
          <p:cNvPr id="32771" name="Picture 4" descr="Scan10001"/>
          <p:cNvPicPr>
            <a:picLocks noChangeAspect="1" noChangeArrowheads="1"/>
          </p:cNvPicPr>
          <p:nvPr/>
        </p:nvPicPr>
        <p:blipFill>
          <a:blip r:embed="rId5" cstate="print"/>
          <a:srcRect/>
          <a:stretch>
            <a:fillRect/>
          </a:stretch>
        </p:blipFill>
        <p:spPr bwMode="auto">
          <a:xfrm>
            <a:off x="395288" y="2565400"/>
            <a:ext cx="4445000" cy="3159125"/>
          </a:xfrm>
          <a:prstGeom prst="rect">
            <a:avLst/>
          </a:prstGeom>
          <a:noFill/>
          <a:ln w="9525">
            <a:noFill/>
            <a:miter lim="800000"/>
            <a:headEnd/>
            <a:tailEnd/>
          </a:ln>
        </p:spPr>
      </p:pic>
      <p:sp>
        <p:nvSpPr>
          <p:cNvPr id="32772" name="Text Box 5"/>
          <p:cNvSpPr txBox="1">
            <a:spLocks noChangeArrowheads="1"/>
          </p:cNvSpPr>
          <p:nvPr/>
        </p:nvSpPr>
        <p:spPr bwMode="auto">
          <a:xfrm>
            <a:off x="395288" y="549275"/>
            <a:ext cx="7993136" cy="954107"/>
          </a:xfrm>
          <a:prstGeom prst="rect">
            <a:avLst/>
          </a:prstGeom>
          <a:noFill/>
          <a:ln w="9525">
            <a:noFill/>
            <a:miter lim="800000"/>
            <a:headEnd/>
            <a:tailEnd/>
          </a:ln>
        </p:spPr>
        <p:txBody>
          <a:bodyPr wrap="square">
            <a:spAutoFit/>
          </a:bodyPr>
          <a:lstStyle/>
          <a:p>
            <a:pPr>
              <a:spcBef>
                <a:spcPct val="50000"/>
              </a:spcBef>
            </a:pPr>
            <a:r>
              <a:rPr lang="en-GB" sz="2800" b="1" dirty="0">
                <a:latin typeface="Arial Black" pitchFamily="34" charset="0"/>
              </a:rPr>
              <a:t>The types of </a:t>
            </a:r>
            <a:r>
              <a:rPr lang="en-GB" sz="2800" b="1" dirty="0" smtClean="0">
                <a:latin typeface="Arial Black" pitchFamily="34" charset="0"/>
              </a:rPr>
              <a:t>accommodation vary </a:t>
            </a:r>
            <a:r>
              <a:rPr lang="en-GB" sz="2800" b="1" dirty="0">
                <a:latin typeface="Arial Black" pitchFamily="34" charset="0"/>
              </a:rPr>
              <a:t>from within different groups of Travellers</a:t>
            </a:r>
          </a:p>
        </p:txBody>
      </p:sp>
      <p:pic>
        <p:nvPicPr>
          <p:cNvPr id="7" name="Picture 4" descr="C:\Users\Andy Farenden\Desktop\lti_logo.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67147" y="6165304"/>
            <a:ext cx="1625333" cy="41887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Effect transition="in" filter="fade">
                                      <p:cBhvr>
                                        <p:cTn id="7" dur="1000"/>
                                        <p:tgtEl>
                                          <p:spTgt spid="3277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771"/>
                                        </p:tgtEl>
                                        <p:attrNameLst>
                                          <p:attrName>style.visibility</p:attrName>
                                        </p:attrNameLst>
                                      </p:cBhvr>
                                      <p:to>
                                        <p:strVal val="visible"/>
                                      </p:to>
                                    </p:set>
                                    <p:animEffect transition="in" filter="fade">
                                      <p:cBhvr>
                                        <p:cTn id="11" dur="1000"/>
                                        <p:tgtEl>
                                          <p:spTgt spid="3277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2769"/>
                                        </p:tgtEl>
                                        <p:attrNameLst>
                                          <p:attrName>style.visibility</p:attrName>
                                        </p:attrNameLst>
                                      </p:cBhvr>
                                      <p:to>
                                        <p:strVal val="visible"/>
                                      </p:to>
                                    </p:set>
                                    <p:animEffect transition="in" filter="fade">
                                      <p:cBhvr>
                                        <p:cTn id="15" dur="1000"/>
                                        <p:tgtEl>
                                          <p:spTgt spid="3276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2770"/>
                                        </p:tgtEl>
                                        <p:attrNameLst>
                                          <p:attrName>style.visibility</p:attrName>
                                        </p:attrNameLst>
                                      </p:cBhvr>
                                      <p:to>
                                        <p:strVal val="visible"/>
                                      </p:to>
                                    </p:set>
                                    <p:animEffect transition="in" filter="fade">
                                      <p:cBhvr>
                                        <p:cTn id="19" dur="1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865</TotalTime>
  <Words>1522</Words>
  <Application>Microsoft Office PowerPoint</Application>
  <PresentationFormat>On-screen Show (4:3)</PresentationFormat>
  <Paragraphs>146</Paragraphs>
  <Slides>45</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Office Theme</vt:lpstr>
      <vt:lpstr>Clip</vt:lpstr>
      <vt:lpstr>Slide 1</vt:lpstr>
      <vt:lpstr>Slide 2</vt:lpstr>
      <vt:lpstr>GYPSIES AND TRAVELLER S EARLY HOMES</vt:lpstr>
      <vt:lpstr>VARDO</vt:lpstr>
      <vt:lpstr>Slide 5</vt:lpstr>
      <vt:lpstr>FAIR AND CIRCUS HOMES</vt:lpstr>
      <vt:lpstr>Slide 7</vt:lpstr>
      <vt:lpstr>Slide 8</vt:lpstr>
      <vt:lpstr>Slide 9</vt:lpstr>
      <vt:lpstr>Slide 10</vt:lpstr>
      <vt:lpstr>Slide 11</vt:lpstr>
      <vt:lpstr>Slide 12</vt:lpstr>
      <vt:lpstr>Slide 13</vt:lpstr>
      <vt:lpstr>TRAVEL PATTERNS</vt:lpstr>
      <vt:lpstr>Slide 15</vt:lpstr>
      <vt:lpstr>Slide 16</vt:lpstr>
      <vt:lpstr>Slide 17</vt:lpstr>
      <vt:lpstr>Slide 18</vt:lpstr>
      <vt:lpstr>Slide 19</vt:lpstr>
      <vt:lpstr>Slide 20</vt:lpstr>
      <vt:lpstr>Slide 21</vt:lpstr>
      <vt:lpstr>OBSTACLES TO ADEQUATE PROVISION</vt:lpstr>
      <vt:lpstr>Slide 23</vt:lpstr>
      <vt:lpstr>Slide 24</vt:lpstr>
      <vt:lpstr>Slide 25</vt:lpstr>
      <vt:lpstr>VARDOS</vt:lpstr>
      <vt:lpstr>Slide 27</vt:lpstr>
      <vt:lpstr>Slide 28</vt:lpstr>
      <vt:lpstr>NEW TRAVELLER HOMES</vt:lpstr>
      <vt:lpstr>Slide 30</vt:lpstr>
      <vt:lpstr>Slide 31</vt:lpstr>
      <vt:lpstr>CIRCUS TRAVELLERS</vt:lpstr>
      <vt:lpstr>Slide 33</vt:lpstr>
      <vt:lpstr>GYPSY AND TRAVELLER HOMES IN LINCOLNSHIRE </vt:lpstr>
      <vt:lpstr>Slide 35</vt:lpstr>
      <vt:lpstr>Slide 36</vt:lpstr>
      <vt:lpstr>Slide 37</vt:lpstr>
      <vt:lpstr>Slide 38</vt:lpstr>
      <vt:lpstr>Slide 39</vt:lpstr>
      <vt:lpstr>Slide 40</vt:lpstr>
      <vt:lpstr>Slide 41</vt:lpstr>
      <vt:lpstr>Slide 42</vt:lpstr>
      <vt:lpstr>Slide 43</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Gypsy and Traveller Homes</dc:title>
  <dc:creator>home</dc:creator>
  <cp:lastModifiedBy>home</cp:lastModifiedBy>
  <cp:revision>57</cp:revision>
  <dcterms:created xsi:type="dcterms:W3CDTF">2013-01-25T10:44:52Z</dcterms:created>
  <dcterms:modified xsi:type="dcterms:W3CDTF">2013-02-07T18:44:02Z</dcterms:modified>
</cp:coreProperties>
</file>