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4" r:id="rId3"/>
    <p:sldId id="285" r:id="rId4"/>
    <p:sldId id="286" r:id="rId5"/>
    <p:sldId id="287" r:id="rId6"/>
    <p:sldId id="288" r:id="rId7"/>
    <p:sldId id="289" r:id="rId8"/>
    <p:sldId id="290" r:id="rId9"/>
    <p:sldId id="257" r:id="rId10"/>
    <p:sldId id="258" r:id="rId11"/>
    <p:sldId id="264" r:id="rId12"/>
    <p:sldId id="265" r:id="rId13"/>
    <p:sldId id="295" r:id="rId14"/>
    <p:sldId id="268" r:id="rId15"/>
    <p:sldId id="270" r:id="rId16"/>
    <p:sldId id="296" r:id="rId17"/>
    <p:sldId id="274" r:id="rId18"/>
    <p:sldId id="297" r:id="rId19"/>
    <p:sldId id="298" r:id="rId20"/>
    <p:sldId id="299" r:id="rId21"/>
    <p:sldId id="294" r:id="rId22"/>
    <p:sldId id="28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D469"/>
    <a:srgbClr val="E2772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92754" autoAdjust="0"/>
  </p:normalViewPr>
  <p:slideViewPr>
    <p:cSldViewPr>
      <p:cViewPr varScale="1">
        <p:scale>
          <a:sx n="78" d="100"/>
          <a:sy n="78" d="100"/>
        </p:scale>
        <p:origin x="-690"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5EC64B-E568-4CB0-B3EF-B0A96774BC19}" type="datetimeFigureOut">
              <a:rPr lang="en-GB" smtClean="0"/>
              <a:pPr/>
              <a:t>06/02/2013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4E9109-C640-4FE7-9E8C-46E0D58B90FC}" type="slidenum">
              <a:rPr lang="en-GB" smtClean="0"/>
              <a:pPr/>
              <a:t>‹#›</a:t>
            </a:fld>
            <a:endParaRPr lang="en-GB"/>
          </a:p>
        </p:txBody>
      </p:sp>
    </p:spTree>
    <p:extLst>
      <p:ext uri="{BB962C8B-B14F-4D97-AF65-F5344CB8AC3E}">
        <p14:creationId xmlns:p14="http://schemas.microsoft.com/office/powerpoint/2010/main" xmlns="" val="214223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opsi.gov.uk/acts/acts1994/ukpga_19940033_en_1"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4E9109-C640-4FE7-9E8C-46E0D58B90FC}" type="slidenum">
              <a:rPr lang="en-GB" smtClean="0"/>
              <a:pPr/>
              <a:t>1</a:t>
            </a:fld>
            <a:endParaRPr lang="en-GB"/>
          </a:p>
        </p:txBody>
      </p:sp>
    </p:spTree>
    <p:extLst>
      <p:ext uri="{BB962C8B-B14F-4D97-AF65-F5344CB8AC3E}">
        <p14:creationId xmlns:p14="http://schemas.microsoft.com/office/powerpoint/2010/main" xmlns="" val="514623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Gypsy pilgrims arrive, probably from Spain</a:t>
            </a:r>
          </a:p>
          <a:p>
            <a:r>
              <a:rPr lang="en-GB" dirty="0" smtClean="0"/>
              <a:t>Parish records from around this time show that Irish Travellers are already living in England.</a:t>
            </a:r>
            <a:endParaRPr lang="en-GB" dirty="0"/>
          </a:p>
        </p:txBody>
      </p:sp>
      <p:sp>
        <p:nvSpPr>
          <p:cNvPr id="4" name="Slide Number Placeholder 3"/>
          <p:cNvSpPr>
            <a:spLocks noGrp="1"/>
          </p:cNvSpPr>
          <p:nvPr>
            <p:ph type="sldNum" sz="quarter" idx="10"/>
          </p:nvPr>
        </p:nvSpPr>
        <p:spPr/>
        <p:txBody>
          <a:bodyPr/>
          <a:lstStyle/>
          <a:p>
            <a:fld id="{AD4E9109-C640-4FE7-9E8C-46E0D58B90FC}"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1530</a:t>
            </a:r>
            <a:r>
              <a:rPr lang="en-GB" baseline="0" dirty="0" smtClean="0"/>
              <a:t> </a:t>
            </a:r>
            <a:r>
              <a:rPr lang="en-GB" dirty="0" smtClean="0"/>
              <a:t>Gypsies are forbidden to enter England under Henry VIII. Those already there are deported.</a:t>
            </a:r>
            <a:endParaRPr lang="en-GB" dirty="0"/>
          </a:p>
        </p:txBody>
      </p:sp>
      <p:sp>
        <p:nvSpPr>
          <p:cNvPr id="4" name="Slide Number Placeholder 3"/>
          <p:cNvSpPr>
            <a:spLocks noGrp="1"/>
          </p:cNvSpPr>
          <p:nvPr>
            <p:ph type="sldNum" sz="quarter" idx="10"/>
          </p:nvPr>
        </p:nvSpPr>
        <p:spPr/>
        <p:txBody>
          <a:bodyPr/>
          <a:lstStyle/>
          <a:p>
            <a:fld id="{AD4E9109-C640-4FE7-9E8C-46E0D58B90FC}"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1554 Queen Mary of England passes the Egyptians Act. Being a Gypsy is punishable by death, as is being found in “the fellowship or company of Egyptians”. This is the only time that fraternizing with an ethnic community has been punishable by death</a:t>
            </a:r>
            <a:endParaRPr lang="en-GB" dirty="0"/>
          </a:p>
        </p:txBody>
      </p:sp>
      <p:sp>
        <p:nvSpPr>
          <p:cNvPr id="4" name="Slide Number Placeholder 3"/>
          <p:cNvSpPr>
            <a:spLocks noGrp="1"/>
          </p:cNvSpPr>
          <p:nvPr>
            <p:ph type="sldNum" sz="quarter" idx="10"/>
          </p:nvPr>
        </p:nvSpPr>
        <p:spPr/>
        <p:txBody>
          <a:bodyPr/>
          <a:lstStyle/>
          <a:p>
            <a:fld id="{AD4E9109-C640-4FE7-9E8C-46E0D58B90FC}"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1768 </a:t>
            </a:r>
          </a:p>
          <a:p>
            <a:r>
              <a:rPr lang="en-GB" dirty="0" smtClean="0"/>
              <a:t>The first modern Circus is held in London.</a:t>
            </a:r>
          </a:p>
          <a:p>
            <a:endParaRPr lang="en-GB" dirty="0"/>
          </a:p>
        </p:txBody>
      </p:sp>
      <p:sp>
        <p:nvSpPr>
          <p:cNvPr id="4" name="Slide Number Placeholder 3"/>
          <p:cNvSpPr>
            <a:spLocks noGrp="1"/>
          </p:cNvSpPr>
          <p:nvPr>
            <p:ph type="sldNum" sz="quarter" idx="10"/>
          </p:nvPr>
        </p:nvSpPr>
        <p:spPr/>
        <p:txBody>
          <a:bodyPr/>
          <a:lstStyle/>
          <a:p>
            <a:fld id="{AD4E9109-C640-4FE7-9E8C-46E0D58B90FC}"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World War II. Nazis compose lists of English Gypsies to be interned. In Britain, the government builds caravan camps for Gypsies serving in the forces or doing vital farm work. These are closed when the war finishes. Gypsies are stripped of all human rights by the Nazis</a:t>
            </a:r>
            <a:endParaRPr lang="en-GB" dirty="0"/>
          </a:p>
        </p:txBody>
      </p:sp>
      <p:sp>
        <p:nvSpPr>
          <p:cNvPr id="4" name="Slide Number Placeholder 3"/>
          <p:cNvSpPr>
            <a:spLocks noGrp="1"/>
          </p:cNvSpPr>
          <p:nvPr>
            <p:ph type="sldNum" sz="quarter" idx="10"/>
          </p:nvPr>
        </p:nvSpPr>
        <p:spPr/>
        <p:txBody>
          <a:bodyPr/>
          <a:lstStyle/>
          <a:p>
            <a:fld id="{AD4E9109-C640-4FE7-9E8C-46E0D58B90FC}"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As many as 600,000 are murdered in camps and gas chambers. </a:t>
            </a:r>
          </a:p>
          <a:p>
            <a:endParaRPr lang="en-GB" dirty="0"/>
          </a:p>
        </p:txBody>
      </p:sp>
      <p:sp>
        <p:nvSpPr>
          <p:cNvPr id="4" name="Slide Number Placeholder 3"/>
          <p:cNvSpPr>
            <a:spLocks noGrp="1"/>
          </p:cNvSpPr>
          <p:nvPr>
            <p:ph type="sldNum" sz="quarter" idx="10"/>
          </p:nvPr>
        </p:nvSpPr>
        <p:spPr/>
        <p:txBody>
          <a:bodyPr/>
          <a:lstStyle/>
          <a:p>
            <a:fld id="{AD4E9109-C640-4FE7-9E8C-46E0D58B90FC}"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D4E9109-C640-4FE7-9E8C-46E0D58B90FC}"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D4E9109-C640-4FE7-9E8C-46E0D58B90FC}"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1970s-1990s </a:t>
            </a:r>
          </a:p>
          <a:p>
            <a:r>
              <a:rPr lang="en-GB" dirty="0" smtClean="0"/>
              <a:t>People from the settled community start to take to the road and live in caravans. They are known as “New Age Travellers” in the media</a:t>
            </a:r>
          </a:p>
          <a:p>
            <a:endParaRPr lang="en-GB" dirty="0"/>
          </a:p>
        </p:txBody>
      </p:sp>
      <p:sp>
        <p:nvSpPr>
          <p:cNvPr id="4" name="Slide Number Placeholder 3"/>
          <p:cNvSpPr>
            <a:spLocks noGrp="1"/>
          </p:cNvSpPr>
          <p:nvPr>
            <p:ph type="sldNum" sz="quarter" idx="10"/>
          </p:nvPr>
        </p:nvSpPr>
        <p:spPr/>
        <p:txBody>
          <a:bodyPr/>
          <a:lstStyle/>
          <a:p>
            <a:fld id="{AD4E9109-C640-4FE7-9E8C-46E0D58B90FC}"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1994 </a:t>
            </a:r>
          </a:p>
          <a:p>
            <a:r>
              <a:rPr lang="en-GB" dirty="0" smtClean="0"/>
              <a:t>The </a:t>
            </a:r>
            <a:r>
              <a:rPr lang="en-GB" dirty="0" smtClean="0">
                <a:hlinkClick r:id="rId3"/>
              </a:rPr>
              <a:t>Criminal Justice and Public Order Act</a:t>
            </a:r>
            <a:r>
              <a:rPr lang="en-GB" dirty="0" smtClean="0"/>
              <a:t> abolishes the Caravan Sites Act. This is disastrous for all Travellers living in Britain, and more than 5,000 families now have no legal home. Local councils became duty bound to identify land for private purchase by Travellers. Not one local council adhered to this.</a:t>
            </a:r>
          </a:p>
          <a:p>
            <a:endParaRPr lang="en-GB" dirty="0"/>
          </a:p>
        </p:txBody>
      </p:sp>
      <p:sp>
        <p:nvSpPr>
          <p:cNvPr id="4" name="Slide Number Placeholder 3"/>
          <p:cNvSpPr>
            <a:spLocks noGrp="1"/>
          </p:cNvSpPr>
          <p:nvPr>
            <p:ph type="sldNum" sz="quarter" idx="10"/>
          </p:nvPr>
        </p:nvSpPr>
        <p:spPr/>
        <p:txBody>
          <a:bodyPr/>
          <a:lstStyle/>
          <a:p>
            <a:fld id="{AD4E9109-C640-4FE7-9E8C-46E0D58B90FC}"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4CD77E-B78B-46EA-AF97-8538866F64C9}" type="slidenum">
              <a:rPr lang="en-GB"/>
              <a:pPr/>
              <a:t>2</a:t>
            </a:fld>
            <a:endParaRPr lang="en-GB"/>
          </a:p>
        </p:txBody>
      </p:sp>
      <p:sp>
        <p:nvSpPr>
          <p:cNvPr id="7170" name="Rectangle 2"/>
          <p:cNvSpPr>
            <a:spLocks noGrp="1" noRot="1" noChangeAspect="1" noChangeArrowheads="1" noTextEdit="1"/>
          </p:cNvSpPr>
          <p:nvPr>
            <p:ph type="sldImg"/>
          </p:nvPr>
        </p:nvSpPr>
        <p:spPr>
          <a:xfrm>
            <a:off x="1492250" y="685800"/>
            <a:ext cx="3646488" cy="2733675"/>
          </a:xfrm>
          <a:ln/>
        </p:spPr>
      </p:sp>
      <p:sp>
        <p:nvSpPr>
          <p:cNvPr id="7171" name="Rectangle 3"/>
          <p:cNvSpPr>
            <a:spLocks noGrp="1" noChangeArrowheads="1"/>
          </p:cNvSpPr>
          <p:nvPr>
            <p:ph type="body" idx="1"/>
          </p:nvPr>
        </p:nvSpPr>
        <p:spPr>
          <a:xfrm>
            <a:off x="620713" y="3924300"/>
            <a:ext cx="5761037" cy="4248150"/>
          </a:xfrm>
        </p:spPr>
        <p:txBody>
          <a:bodyPr/>
          <a:lstStyle/>
          <a:p>
            <a:pPr marL="177800" indent="-177800">
              <a:lnSpc>
                <a:spcPct val="90000"/>
              </a:lnSpc>
              <a:buFontTx/>
              <a:buChar char="•"/>
              <a:tabLst>
                <a:tab pos="177800" algn="l"/>
              </a:tabLst>
            </a:pPr>
            <a:r>
              <a:rPr lang="en-GB" sz="1000" dirty="0"/>
              <a:t>The phrase “Traveller Communities” is a generic term used to cover those identifiable groups, some of which have minority ethnic status, who either are, or have been traditionally associated with a nomadic lifestyle, and include:</a:t>
            </a:r>
          </a:p>
          <a:p>
            <a:pPr marL="177800" indent="-177800">
              <a:lnSpc>
                <a:spcPct val="90000"/>
              </a:lnSpc>
              <a:buFontTx/>
              <a:buChar char="•"/>
              <a:tabLst>
                <a:tab pos="177800" algn="l"/>
              </a:tabLst>
            </a:pPr>
            <a:r>
              <a:rPr lang="en-GB" sz="1000" dirty="0"/>
              <a:t>Anglo-Romany (English) Gypsies &amp; Irish Travellers, Scottish Travellers and Welsh Gypsies </a:t>
            </a:r>
          </a:p>
          <a:p>
            <a:pPr marL="177800" indent="-177800">
              <a:lnSpc>
                <a:spcPct val="90000"/>
              </a:lnSpc>
              <a:buFontTx/>
              <a:buChar char="•"/>
              <a:tabLst>
                <a:tab pos="177800" algn="l"/>
              </a:tabLst>
            </a:pPr>
            <a:r>
              <a:rPr lang="en-GB" sz="1000" dirty="0"/>
              <a:t>Fairground families (or Show people)</a:t>
            </a:r>
          </a:p>
          <a:p>
            <a:pPr marL="177800" indent="-177800">
              <a:lnSpc>
                <a:spcPct val="90000"/>
              </a:lnSpc>
              <a:buFontTx/>
              <a:buChar char="•"/>
              <a:tabLst>
                <a:tab pos="177800" algn="l"/>
              </a:tabLst>
            </a:pPr>
            <a:r>
              <a:rPr lang="en-GB" sz="1000" dirty="0"/>
              <a:t>Circus families</a:t>
            </a:r>
          </a:p>
          <a:p>
            <a:pPr marL="177800" indent="-177800">
              <a:lnSpc>
                <a:spcPct val="90000"/>
              </a:lnSpc>
              <a:buFontTx/>
              <a:buChar char="•"/>
              <a:tabLst>
                <a:tab pos="177800" algn="l"/>
              </a:tabLst>
            </a:pPr>
            <a:r>
              <a:rPr lang="en-GB" sz="1000" dirty="0"/>
              <a:t>Bargee and other families living on boats</a:t>
            </a:r>
          </a:p>
          <a:p>
            <a:pPr marL="177800" indent="-177800">
              <a:lnSpc>
                <a:spcPct val="90000"/>
              </a:lnSpc>
              <a:buFontTx/>
              <a:buChar char="•"/>
              <a:tabLst>
                <a:tab pos="177800" algn="l"/>
              </a:tabLst>
            </a:pPr>
            <a:r>
              <a:rPr lang="en-GB" sz="1000" dirty="0"/>
              <a:t>New Travellers</a:t>
            </a:r>
          </a:p>
          <a:p>
            <a:pPr marL="177800" indent="-177800">
              <a:lnSpc>
                <a:spcPct val="90000"/>
              </a:lnSpc>
              <a:buFontTx/>
              <a:buChar char="•"/>
              <a:tabLst>
                <a:tab pos="177800" algn="l"/>
              </a:tabLst>
            </a:pPr>
            <a:r>
              <a:rPr lang="en-GB" sz="1000" dirty="0"/>
              <a:t>Roma – Gypsies with a </a:t>
            </a:r>
            <a:r>
              <a:rPr lang="en-GB" sz="1000" dirty="0" smtClean="0"/>
              <a:t>heritage </a:t>
            </a:r>
            <a:r>
              <a:rPr lang="en-GB" sz="1000" dirty="0"/>
              <a:t>from mainland Europe</a:t>
            </a:r>
          </a:p>
          <a:p>
            <a:pPr marL="177800" indent="-177800">
              <a:lnSpc>
                <a:spcPct val="90000"/>
              </a:lnSpc>
              <a:tabLst>
                <a:tab pos="177800" algn="l"/>
              </a:tabLst>
            </a:pPr>
            <a:endParaRPr lang="en-GB" sz="1000" dirty="0"/>
          </a:p>
          <a:p>
            <a:pPr marL="177800" indent="-177800">
              <a:lnSpc>
                <a:spcPct val="90000"/>
              </a:lnSpc>
              <a:tabLst>
                <a:tab pos="177800" algn="l"/>
              </a:tabLst>
            </a:pPr>
            <a:r>
              <a:rPr lang="en-GB" sz="1000" dirty="0"/>
              <a:t>Additional information</a:t>
            </a:r>
          </a:p>
          <a:p>
            <a:pPr marL="177800" indent="-177800">
              <a:lnSpc>
                <a:spcPct val="90000"/>
              </a:lnSpc>
              <a:buFontTx/>
              <a:buChar char="•"/>
              <a:tabLst>
                <a:tab pos="177800" algn="l"/>
              </a:tabLst>
            </a:pPr>
            <a:r>
              <a:rPr lang="en-GB" sz="1000" dirty="0"/>
              <a:t>Do we call them Gypsies or Travellers?  Irish always known as Travellers.  English were known as Gypsies for centuries – a corruption of their original name as “The Little Egyptians” as they were mistakenly thought to have come from Egypt.  Last century many began to call themselves Travellers to escape the negative connotations associated with the term ‘Gypsy’.  Then, in the 1960’s with the rise of the New Age Traveller movement, English Gypsies began to use the term Gypsy again to distance themselves from Irish Travellers, in consequence of higher levels of immigration and the negative media coverage of Irish and New Age Travellers.  These days one would politely ask an English family if not sure whether to call them Gypsies or Travellers – they would not be offended by this as they would realise an understanding of their background and respect for their sensitivities.</a:t>
            </a:r>
          </a:p>
          <a:p>
            <a:pPr marL="177800" indent="-177800">
              <a:lnSpc>
                <a:spcPct val="90000"/>
              </a:lnSpc>
              <a:buFontTx/>
              <a:buChar char="•"/>
              <a:tabLst>
                <a:tab pos="177800" algn="l"/>
              </a:tabLst>
            </a:pPr>
            <a:r>
              <a:rPr lang="en-GB" sz="1000" dirty="0" err="1"/>
              <a:t>DfES</a:t>
            </a:r>
            <a:r>
              <a:rPr lang="en-GB" sz="1000" dirty="0"/>
              <a:t> uses the term Gypsy, Roma and Travellers.  The groups have their own distinct cultures and whilst some do not wish to associate with any of the other groups, there can be a certain amount of intermarriage between the different groups.</a:t>
            </a:r>
          </a:p>
          <a:p>
            <a:pPr marL="177800" indent="-177800">
              <a:lnSpc>
                <a:spcPct val="90000"/>
              </a:lnSpc>
              <a:buFontTx/>
              <a:buChar char="•"/>
              <a:tabLst>
                <a:tab pos="177800" algn="l"/>
              </a:tabLst>
            </a:pPr>
            <a:r>
              <a:rPr lang="en-GB" sz="1000" dirty="0"/>
              <a:t>Now in the 21</a:t>
            </a:r>
            <a:r>
              <a:rPr lang="en-GB" sz="1000" baseline="30000" dirty="0"/>
              <a:t>st</a:t>
            </a:r>
            <a:r>
              <a:rPr lang="en-GB" sz="1000" dirty="0"/>
              <a:t> century the Traveller community is probably one of the most excluded and marginalised groups in the UK.</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D4E9109-C640-4FE7-9E8C-46E0D58B90FC}"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E10611-4ACD-4F49-A90C-90622CAA45D3}" type="slidenum">
              <a:rPr lang="en-GB"/>
              <a:pPr/>
              <a:t>21</a:t>
            </a:fld>
            <a:endParaRPr lang="en-GB"/>
          </a:p>
        </p:txBody>
      </p:sp>
      <p:sp>
        <p:nvSpPr>
          <p:cNvPr id="23554" name="Rectangle 2"/>
          <p:cNvSpPr>
            <a:spLocks noGrp="1" noRot="1" noChangeAspect="1" noChangeArrowheads="1" noTextEdit="1"/>
          </p:cNvSpPr>
          <p:nvPr>
            <p:ph type="sldImg"/>
          </p:nvPr>
        </p:nvSpPr>
        <p:spPr>
          <a:xfrm>
            <a:off x="1143000" y="685800"/>
            <a:ext cx="4575175" cy="3430588"/>
          </a:xfrm>
          <a:ln/>
        </p:spPr>
      </p:sp>
      <p:sp>
        <p:nvSpPr>
          <p:cNvPr id="23555" name="Rectangle 3"/>
          <p:cNvSpPr>
            <a:spLocks noGrp="1" noChangeArrowheads="1"/>
          </p:cNvSpPr>
          <p:nvPr>
            <p:ph type="body" idx="1"/>
          </p:nvPr>
        </p:nvSpPr>
        <p:spPr>
          <a:xfrm>
            <a:off x="915988" y="4211638"/>
            <a:ext cx="5026025" cy="4681537"/>
          </a:xfrm>
        </p:spPr>
        <p:txBody>
          <a:bodyPr/>
          <a:lstStyle/>
          <a:p>
            <a:pPr marL="174625" indent="-174625">
              <a:lnSpc>
                <a:spcPct val="80000"/>
              </a:lnSpc>
              <a:buFontTx/>
              <a:buChar char="•"/>
              <a:tabLst>
                <a:tab pos="174625" algn="l"/>
              </a:tabLst>
            </a:pPr>
            <a:r>
              <a:rPr lang="en-GB" sz="1000"/>
              <a:t>Some groups have their own distinct language but all groups use specific terms to identify non-Travellers for example:</a:t>
            </a:r>
          </a:p>
          <a:p>
            <a:pPr marL="174625" indent="-174625">
              <a:lnSpc>
                <a:spcPct val="80000"/>
              </a:lnSpc>
              <a:tabLst>
                <a:tab pos="174625" algn="l"/>
              </a:tabLst>
            </a:pPr>
            <a:r>
              <a:rPr lang="en-GB" sz="1000"/>
              <a:t>	Anglo-Romany	-	Gorgio, Gadjes, Gauges</a:t>
            </a:r>
          </a:p>
          <a:p>
            <a:pPr marL="174625" indent="-174625">
              <a:lnSpc>
                <a:spcPct val="80000"/>
              </a:lnSpc>
              <a:tabLst>
                <a:tab pos="174625" algn="l"/>
              </a:tabLst>
            </a:pPr>
            <a:r>
              <a:rPr lang="en-GB" sz="1000"/>
              <a:t>	Irish Travellers	-	Country folk</a:t>
            </a:r>
          </a:p>
          <a:p>
            <a:pPr marL="174625" indent="-174625">
              <a:lnSpc>
                <a:spcPct val="80000"/>
              </a:lnSpc>
              <a:tabLst>
                <a:tab pos="174625" algn="l"/>
              </a:tabLst>
            </a:pPr>
            <a:r>
              <a:rPr lang="en-GB" sz="1000"/>
              <a:t>	Fairground	-	Flatties</a:t>
            </a:r>
          </a:p>
          <a:p>
            <a:pPr marL="174625" indent="-174625">
              <a:lnSpc>
                <a:spcPct val="80000"/>
              </a:lnSpc>
              <a:tabLst>
                <a:tab pos="174625" algn="l"/>
              </a:tabLst>
            </a:pPr>
            <a:endParaRPr lang="en-GB" sz="1000"/>
          </a:p>
          <a:p>
            <a:pPr marL="174625" indent="-174625">
              <a:lnSpc>
                <a:spcPct val="80000"/>
              </a:lnSpc>
              <a:buFontTx/>
              <a:buChar char="•"/>
              <a:tabLst>
                <a:tab pos="174625" algn="l"/>
              </a:tabLst>
            </a:pPr>
            <a:r>
              <a:rPr lang="en-GB" sz="1000"/>
              <a:t>Most Romany Gypsies in this country have retained elements of a language known as Romani – which has its origins in ancient Sanskrit.</a:t>
            </a:r>
          </a:p>
          <a:p>
            <a:pPr marL="174625" indent="-174625">
              <a:lnSpc>
                <a:spcPct val="80000"/>
              </a:lnSpc>
              <a:buFontTx/>
              <a:buChar char="•"/>
              <a:tabLst>
                <a:tab pos="174625" algn="l"/>
              </a:tabLst>
            </a:pPr>
            <a:r>
              <a:rPr lang="en-GB" sz="1000"/>
              <a:t>Many now use a mixture of English and Romani which is spoken rapidly and usually used as a community language called Anglo-Romany</a:t>
            </a:r>
          </a:p>
          <a:p>
            <a:pPr marL="174625" indent="-174625">
              <a:lnSpc>
                <a:spcPct val="80000"/>
              </a:lnSpc>
              <a:buFontTx/>
              <a:buChar char="•"/>
              <a:tabLst>
                <a:tab pos="174625" algn="l"/>
              </a:tabLst>
            </a:pPr>
            <a:endParaRPr lang="en-GB" sz="1000"/>
          </a:p>
          <a:p>
            <a:pPr marL="174625" indent="-174625">
              <a:lnSpc>
                <a:spcPct val="80000"/>
              </a:lnSpc>
              <a:buFontTx/>
              <a:buChar char="•"/>
              <a:tabLst>
                <a:tab pos="174625" algn="l"/>
              </a:tabLst>
            </a:pPr>
            <a:r>
              <a:rPr lang="en-GB" sz="1000"/>
              <a:t>Cant (Scottish) and Gammon (Irish) – in the past the differences in the three languages was clearly defined from as far back as the 13</a:t>
            </a:r>
            <a:r>
              <a:rPr lang="en-GB" sz="1000" baseline="30000"/>
              <a:t>th</a:t>
            </a:r>
            <a:r>
              <a:rPr lang="en-GB" sz="1000"/>
              <a:t> Century.  Believed to be the language of Irish poets and scholars.  Shelta is more similar to English that the Irish Gaelic.</a:t>
            </a:r>
          </a:p>
          <a:p>
            <a:pPr marL="174625" indent="-174625">
              <a:lnSpc>
                <a:spcPct val="80000"/>
              </a:lnSpc>
              <a:buFontTx/>
              <a:buChar char="•"/>
              <a:tabLst>
                <a:tab pos="174625" algn="l"/>
              </a:tabLst>
            </a:pPr>
            <a:endParaRPr lang="en-GB" sz="1000"/>
          </a:p>
          <a:p>
            <a:pPr marL="174625" indent="-174625">
              <a:lnSpc>
                <a:spcPct val="80000"/>
              </a:lnSpc>
              <a:buFontTx/>
              <a:buChar char="•"/>
              <a:tabLst>
                <a:tab pos="174625" algn="l"/>
              </a:tabLst>
            </a:pPr>
            <a:r>
              <a:rPr lang="en-GB" sz="1000"/>
              <a:t>The Romani language may have been in decline in the last few decades, but many commentators indicate that there appears to be something of a revival occurring alongside an increase in cultural pride.</a:t>
            </a:r>
          </a:p>
          <a:p>
            <a:pPr marL="174625" indent="-174625">
              <a:lnSpc>
                <a:spcPct val="80000"/>
              </a:lnSpc>
              <a:buFontTx/>
              <a:buChar char="•"/>
              <a:tabLst>
                <a:tab pos="174625" algn="l"/>
              </a:tabLst>
            </a:pPr>
            <a:endParaRPr lang="en-GB" sz="1000"/>
          </a:p>
          <a:p>
            <a:pPr marL="174625" indent="-174625">
              <a:lnSpc>
                <a:spcPct val="80000"/>
              </a:lnSpc>
              <a:buFontTx/>
              <a:buChar char="•"/>
              <a:tabLst>
                <a:tab pos="174625" algn="l"/>
              </a:tabLst>
            </a:pPr>
            <a:r>
              <a:rPr lang="en-GB" sz="1000"/>
              <a:t>Many Romani words have become an accepted part of the English language, for example:</a:t>
            </a:r>
          </a:p>
          <a:p>
            <a:pPr marL="174625" indent="-174625">
              <a:lnSpc>
                <a:spcPct val="80000"/>
              </a:lnSpc>
              <a:tabLst>
                <a:tab pos="174625" algn="l"/>
              </a:tabLst>
            </a:pPr>
            <a:endParaRPr lang="en-GB" sz="1000"/>
          </a:p>
          <a:p>
            <a:pPr marL="174625" indent="-174625">
              <a:lnSpc>
                <a:spcPct val="80000"/>
              </a:lnSpc>
              <a:tabLst>
                <a:tab pos="174625" algn="l"/>
              </a:tabLst>
            </a:pPr>
            <a:r>
              <a:rPr lang="en-GB" sz="1000"/>
              <a:t>	kushti 	-	good</a:t>
            </a:r>
          </a:p>
          <a:p>
            <a:pPr marL="174625" indent="-174625">
              <a:lnSpc>
                <a:spcPct val="80000"/>
              </a:lnSpc>
              <a:tabLst>
                <a:tab pos="174625" algn="l"/>
              </a:tabLst>
            </a:pPr>
            <a:r>
              <a:rPr lang="en-GB" sz="1000"/>
              <a:t>	frit		-	frightened</a:t>
            </a:r>
          </a:p>
          <a:p>
            <a:pPr marL="174625" indent="-174625">
              <a:lnSpc>
                <a:spcPct val="80000"/>
              </a:lnSpc>
              <a:tabLst>
                <a:tab pos="174625" algn="l"/>
              </a:tabLst>
            </a:pPr>
            <a:r>
              <a:rPr lang="en-GB" sz="1000"/>
              <a:t>	holler	-	shout</a:t>
            </a:r>
          </a:p>
          <a:p>
            <a:pPr marL="174625" indent="-174625">
              <a:lnSpc>
                <a:spcPct val="80000"/>
              </a:lnSpc>
              <a:tabLst>
                <a:tab pos="174625" algn="l"/>
              </a:tabLst>
            </a:pPr>
            <a:r>
              <a:rPr lang="en-GB" sz="1000"/>
              <a:t>	chop	-  	exchange	(as in ‘chop and change’)</a:t>
            </a:r>
          </a:p>
          <a:p>
            <a:pPr marL="174625" indent="-174625">
              <a:lnSpc>
                <a:spcPct val="80000"/>
              </a:lnSpc>
              <a:tabLst>
                <a:tab pos="174625" algn="l"/>
              </a:tabLst>
            </a:pPr>
            <a:r>
              <a:rPr lang="en-GB" sz="1000"/>
              <a:t>	mush	-	man</a:t>
            </a:r>
          </a:p>
          <a:p>
            <a:pPr marL="174625" indent="-174625">
              <a:lnSpc>
                <a:spcPct val="80000"/>
              </a:lnSpc>
              <a:tabLst>
                <a:tab pos="174625" algn="l"/>
              </a:tabLst>
            </a:pPr>
            <a:r>
              <a:rPr lang="en-GB" sz="1000"/>
              <a:t>	chavvi	-	boy or son</a:t>
            </a:r>
          </a:p>
          <a:p>
            <a:pPr marL="174625" indent="-174625">
              <a:lnSpc>
                <a:spcPct val="80000"/>
              </a:lnSpc>
              <a:tabLst>
                <a:tab pos="174625" algn="l"/>
              </a:tabLst>
            </a:pPr>
            <a:r>
              <a:rPr lang="en-GB" sz="1000"/>
              <a:t>	chai,rakli	-	girl</a:t>
            </a:r>
          </a:p>
          <a:p>
            <a:pPr marL="174625" indent="-174625">
              <a:lnSpc>
                <a:spcPct val="80000"/>
              </a:lnSpc>
              <a:buFontTx/>
              <a:buChar char="•"/>
              <a:tabLst>
                <a:tab pos="174625" algn="l"/>
              </a:tabLst>
            </a:pPr>
            <a:endParaRPr lang="en-GB"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C75583-2E98-4846-82B9-9FCF72C30BCD}" type="slidenum">
              <a:rPr lang="en-GB"/>
              <a:pPr/>
              <a:t>3</a:t>
            </a:fld>
            <a:endParaRPr lang="en-GB"/>
          </a:p>
        </p:txBody>
      </p:sp>
      <p:sp>
        <p:nvSpPr>
          <p:cNvPr id="13314" name="Rectangle 2"/>
          <p:cNvSpPr>
            <a:spLocks noGrp="1" noRot="1" noChangeAspect="1" noChangeArrowheads="1" noTextEdit="1"/>
          </p:cNvSpPr>
          <p:nvPr>
            <p:ph type="sldImg"/>
          </p:nvPr>
        </p:nvSpPr>
        <p:spPr>
          <a:xfrm>
            <a:off x="1143000" y="685800"/>
            <a:ext cx="4575175" cy="3430588"/>
          </a:xfrm>
          <a:ln/>
        </p:spPr>
      </p:sp>
      <p:sp>
        <p:nvSpPr>
          <p:cNvPr id="13315" name="Rectangle 3"/>
          <p:cNvSpPr>
            <a:spLocks noGrp="1" noChangeArrowheads="1"/>
          </p:cNvSpPr>
          <p:nvPr>
            <p:ph type="body" idx="1"/>
          </p:nvPr>
        </p:nvSpPr>
        <p:spPr>
          <a:xfrm>
            <a:off x="620713" y="4341813"/>
            <a:ext cx="5616575" cy="4551362"/>
          </a:xfrm>
        </p:spPr>
        <p:txBody>
          <a:bodyPr/>
          <a:lstStyle/>
          <a:p>
            <a:pPr marL="177800" indent="-177800">
              <a:lnSpc>
                <a:spcPct val="80000"/>
              </a:lnSpc>
              <a:tabLst>
                <a:tab pos="177800" algn="l"/>
              </a:tabLst>
            </a:pPr>
            <a:r>
              <a:rPr lang="en-GB" sz="800" b="1" dirty="0"/>
              <a:t>Romany (English) Gypsies</a:t>
            </a:r>
          </a:p>
          <a:p>
            <a:pPr marL="177800" indent="-177800">
              <a:lnSpc>
                <a:spcPct val="80000"/>
              </a:lnSpc>
              <a:buFontTx/>
              <a:buChar char="•"/>
              <a:tabLst>
                <a:tab pos="177800" algn="l"/>
              </a:tabLst>
            </a:pPr>
            <a:r>
              <a:rPr lang="en-GB" sz="800" dirty="0"/>
              <a:t>The word Romany derives from the Romani word Rom meaning ‘man’ or ‘mankind’.</a:t>
            </a:r>
          </a:p>
          <a:p>
            <a:pPr marL="177800" indent="-177800">
              <a:lnSpc>
                <a:spcPct val="80000"/>
              </a:lnSpc>
              <a:buFontTx/>
              <a:buChar char="•"/>
              <a:tabLst>
                <a:tab pos="177800" algn="l"/>
              </a:tabLst>
            </a:pPr>
            <a:r>
              <a:rPr lang="en-GB" sz="800" dirty="0"/>
              <a:t>It is the largest group of Travellers – estimated numbers of 200,000-300,000 in the UK.</a:t>
            </a:r>
          </a:p>
          <a:p>
            <a:pPr marL="177800" indent="-177800">
              <a:lnSpc>
                <a:spcPct val="80000"/>
              </a:lnSpc>
              <a:buFontTx/>
              <a:buChar char="•"/>
              <a:tabLst>
                <a:tab pos="177800" algn="l"/>
              </a:tabLst>
            </a:pPr>
            <a:r>
              <a:rPr lang="en-GB" sz="800" dirty="0"/>
              <a:t>This group has always been treated with hostility and suspicion.  </a:t>
            </a:r>
          </a:p>
          <a:p>
            <a:pPr marL="177800" indent="-177800">
              <a:lnSpc>
                <a:spcPct val="80000"/>
              </a:lnSpc>
              <a:buFontTx/>
              <a:buChar char="•"/>
              <a:tabLst>
                <a:tab pos="177800" algn="l"/>
              </a:tabLst>
            </a:pPr>
            <a:r>
              <a:rPr lang="en-GB" sz="800" dirty="0"/>
              <a:t>They were sometimes tolerated for the services they provided e.g. trading and entertaining, but since 2</a:t>
            </a:r>
            <a:r>
              <a:rPr lang="en-GB" sz="800" baseline="30000" dirty="0"/>
              <a:t>nd</a:t>
            </a:r>
            <a:r>
              <a:rPr lang="en-GB" sz="800" dirty="0"/>
              <a:t> World War there has been a rapid decline in traditional work </a:t>
            </a:r>
            <a:r>
              <a:rPr lang="en-GB" sz="800" dirty="0" smtClean="0"/>
              <a:t>opportunities </a:t>
            </a:r>
            <a:r>
              <a:rPr lang="en-GB" sz="800" dirty="0"/>
              <a:t>and they have moved into other areas of work.</a:t>
            </a:r>
          </a:p>
          <a:p>
            <a:pPr marL="177800" indent="-177800">
              <a:lnSpc>
                <a:spcPct val="80000"/>
              </a:lnSpc>
              <a:buFontTx/>
              <a:buChar char="•"/>
              <a:tabLst>
                <a:tab pos="177800" algn="l"/>
              </a:tabLst>
            </a:pPr>
            <a:r>
              <a:rPr lang="en-GB" sz="800" dirty="0"/>
              <a:t>The 1994 Criminal Justice and Public Order Act criminalized the traditional Traveller way of life and took away the duty of Local Authorities to provide sites.</a:t>
            </a:r>
          </a:p>
          <a:p>
            <a:pPr marL="177800" indent="-177800">
              <a:lnSpc>
                <a:spcPct val="80000"/>
              </a:lnSpc>
              <a:tabLst>
                <a:tab pos="177800" algn="l"/>
              </a:tabLst>
            </a:pPr>
            <a:endParaRPr lang="en-GB" sz="800" dirty="0"/>
          </a:p>
          <a:p>
            <a:pPr marL="177800" indent="-177800">
              <a:lnSpc>
                <a:spcPct val="80000"/>
              </a:lnSpc>
              <a:tabLst>
                <a:tab pos="177800" algn="l"/>
              </a:tabLst>
            </a:pPr>
            <a:r>
              <a:rPr lang="en-GB" sz="800" b="1" dirty="0" smtClean="0"/>
              <a:t>Welsh Gypsies</a:t>
            </a:r>
            <a:endParaRPr lang="en-GB" sz="800" dirty="0" smtClean="0"/>
          </a:p>
          <a:p>
            <a:pPr marL="177800" indent="-177800">
              <a:lnSpc>
                <a:spcPct val="80000"/>
              </a:lnSpc>
              <a:buFontTx/>
              <a:buChar char="•"/>
              <a:tabLst>
                <a:tab pos="177800" algn="l"/>
              </a:tabLst>
            </a:pPr>
            <a:r>
              <a:rPr lang="en-GB" sz="800" dirty="0" smtClean="0"/>
              <a:t>In 2002/03 the Welsh Assembly estimated the Gypsy population of Wales was 4,500.</a:t>
            </a:r>
          </a:p>
          <a:p>
            <a:pPr marL="177800" indent="-177800">
              <a:lnSpc>
                <a:spcPct val="80000"/>
              </a:lnSpc>
              <a:buFontTx/>
              <a:buChar char="•"/>
              <a:tabLst>
                <a:tab pos="177800" algn="l"/>
              </a:tabLst>
            </a:pPr>
            <a:r>
              <a:rPr lang="en-GB" sz="800" dirty="0" smtClean="0"/>
              <a:t>They probably arrived in Wales during the 16</a:t>
            </a:r>
            <a:r>
              <a:rPr lang="en-GB" sz="800" baseline="30000" dirty="0" smtClean="0"/>
              <a:t>th</a:t>
            </a:r>
            <a:r>
              <a:rPr lang="en-GB" sz="800" dirty="0" smtClean="0"/>
              <a:t> Century, the first record was in 1579 and refers to the arrest of Gypsies in the then county of Radnor.</a:t>
            </a:r>
          </a:p>
          <a:p>
            <a:pPr marL="177800" indent="-177800">
              <a:lnSpc>
                <a:spcPct val="80000"/>
              </a:lnSpc>
              <a:buFontTx/>
              <a:buChar char="•"/>
              <a:tabLst>
                <a:tab pos="177800" algn="l"/>
              </a:tabLst>
            </a:pPr>
            <a:r>
              <a:rPr lang="en-GB" sz="800" dirty="0" smtClean="0"/>
              <a:t>Many of the Welsh Gypsies have moved into houses, others continue to lead a nomadic lifestyle.</a:t>
            </a:r>
          </a:p>
          <a:p>
            <a:pPr marL="177800" indent="-177800">
              <a:lnSpc>
                <a:spcPct val="80000"/>
              </a:lnSpc>
              <a:buFontTx/>
              <a:buChar char="•"/>
              <a:tabLst>
                <a:tab pos="177800" algn="l"/>
              </a:tabLst>
            </a:pPr>
            <a:r>
              <a:rPr lang="en-GB" sz="800" dirty="0" smtClean="0"/>
              <a:t>The caravan dwelling population of Wales today includes Irish Travellers.</a:t>
            </a:r>
          </a:p>
          <a:p>
            <a:pPr marL="177800" indent="-177800">
              <a:lnSpc>
                <a:spcPct val="80000"/>
              </a:lnSpc>
              <a:buFontTx/>
              <a:buChar char="•"/>
              <a:tabLst>
                <a:tab pos="177800" algn="l"/>
              </a:tabLst>
            </a:pPr>
            <a:r>
              <a:rPr lang="en-GB" sz="800" dirty="0" smtClean="0"/>
              <a:t>In South Wales they are frequently descendants of inter-marriages between England and Welsh Gypsies</a:t>
            </a:r>
          </a:p>
          <a:p>
            <a:pPr marL="177800" indent="-177800">
              <a:lnSpc>
                <a:spcPct val="80000"/>
              </a:lnSpc>
              <a:tabLst>
                <a:tab pos="177800" algn="l"/>
              </a:tabLst>
            </a:pPr>
            <a:endParaRPr lang="en-GB" sz="800" dirty="0"/>
          </a:p>
          <a:p>
            <a:pPr marL="177800" indent="-177800">
              <a:lnSpc>
                <a:spcPct val="80000"/>
              </a:lnSpc>
              <a:tabLst>
                <a:tab pos="177800" algn="l"/>
              </a:tabLst>
            </a:pPr>
            <a:r>
              <a:rPr lang="en-GB" sz="800" b="1" dirty="0"/>
              <a:t>Roma</a:t>
            </a:r>
          </a:p>
          <a:p>
            <a:pPr marL="177800" indent="-177800">
              <a:lnSpc>
                <a:spcPct val="80000"/>
              </a:lnSpc>
              <a:buFontTx/>
              <a:buChar char="•"/>
              <a:tabLst>
                <a:tab pos="177800" algn="l"/>
              </a:tabLst>
            </a:pPr>
            <a:r>
              <a:rPr lang="en-GB" sz="800" dirty="0"/>
              <a:t>It is estimated that there are 12 million Roma/Gypsies/Travellers living in </a:t>
            </a:r>
            <a:r>
              <a:rPr lang="en-GB" sz="800" dirty="0" smtClean="0"/>
              <a:t>Eastern </a:t>
            </a:r>
            <a:r>
              <a:rPr lang="en-GB" sz="800" dirty="0"/>
              <a:t>and </a:t>
            </a:r>
            <a:r>
              <a:rPr lang="en-GB" sz="800" dirty="0" smtClean="0"/>
              <a:t>Central </a:t>
            </a:r>
            <a:r>
              <a:rPr lang="en-GB" sz="800" dirty="0"/>
              <a:t>Europe.  </a:t>
            </a:r>
          </a:p>
          <a:p>
            <a:pPr marL="177800" indent="-177800">
              <a:lnSpc>
                <a:spcPct val="80000"/>
              </a:lnSpc>
              <a:buFontTx/>
              <a:buChar char="•"/>
              <a:tabLst>
                <a:tab pos="177800" algn="l"/>
              </a:tabLst>
            </a:pPr>
            <a:r>
              <a:rPr lang="en-GB" sz="800" dirty="0"/>
              <a:t>Some have come here seeking asylum – there is large scale persecution of them in most eastern European countries.  </a:t>
            </a:r>
          </a:p>
          <a:p>
            <a:pPr marL="177800" indent="-177800">
              <a:lnSpc>
                <a:spcPct val="80000"/>
              </a:lnSpc>
              <a:buFontTx/>
              <a:buChar char="•"/>
              <a:tabLst>
                <a:tab pos="177800" algn="l"/>
              </a:tabLst>
            </a:pPr>
            <a:r>
              <a:rPr lang="en-GB" sz="800" dirty="0"/>
              <a:t>In many countries it is only recently that Roma have been allowed to attend mainstream schools, they were segregated into special schools as mentally unfit to learn, or schools with 100% Roma pupils </a:t>
            </a:r>
            <a:r>
              <a:rPr lang="en-GB" sz="800" dirty="0" smtClean="0"/>
              <a:t>located </a:t>
            </a:r>
            <a:r>
              <a:rPr lang="en-GB" sz="800" dirty="0"/>
              <a:t>in Roma ghettoes.</a:t>
            </a:r>
          </a:p>
          <a:p>
            <a:pPr marL="177800" indent="-177800">
              <a:lnSpc>
                <a:spcPct val="80000"/>
              </a:lnSpc>
              <a:buFontTx/>
              <a:buChar char="•"/>
              <a:tabLst>
                <a:tab pos="177800" algn="l"/>
              </a:tabLst>
            </a:pPr>
            <a:r>
              <a:rPr lang="en-GB" sz="800" dirty="0"/>
              <a:t>There has not been the ‘flood’ of Roma into this country that was forecast when accession countries joined the EU earlier this year.  </a:t>
            </a:r>
          </a:p>
          <a:p>
            <a:pPr marL="177800" indent="-177800">
              <a:lnSpc>
                <a:spcPct val="80000"/>
              </a:lnSpc>
              <a:buFontTx/>
              <a:buChar char="•"/>
              <a:tabLst>
                <a:tab pos="177800" algn="l"/>
              </a:tabLst>
            </a:pPr>
            <a:r>
              <a:rPr lang="en-GB" sz="800" dirty="0" smtClean="0"/>
              <a:t>There </a:t>
            </a:r>
            <a:r>
              <a:rPr lang="en-GB" sz="800" dirty="0"/>
              <a:t>is probably a 3% higher number of Travellers in the UK who retain a nomadic or semi-nomadic lifestyle compared to other European countries.</a:t>
            </a:r>
          </a:p>
          <a:p>
            <a:pPr marL="177800" indent="-177800">
              <a:lnSpc>
                <a:spcPct val="80000"/>
              </a:lnSpc>
              <a:tabLst>
                <a:tab pos="177800" algn="l"/>
              </a:tabLst>
            </a:pPr>
            <a:endParaRPr lang="en-GB" sz="800"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32CFA3-F3EF-4DCA-BF88-8A854949843F}" type="slidenum">
              <a:rPr lang="en-GB"/>
              <a:pPr/>
              <a:t>4</a:t>
            </a:fld>
            <a:endParaRPr lang="en-GB"/>
          </a:p>
        </p:txBody>
      </p:sp>
      <p:sp>
        <p:nvSpPr>
          <p:cNvPr id="21506" name="Rectangle 2"/>
          <p:cNvSpPr>
            <a:spLocks noGrp="1" noRot="1" noChangeAspect="1" noChangeArrowheads="1" noTextEdit="1"/>
          </p:cNvSpPr>
          <p:nvPr>
            <p:ph type="sldImg"/>
          </p:nvPr>
        </p:nvSpPr>
        <p:spPr>
          <a:xfrm>
            <a:off x="1143000" y="685800"/>
            <a:ext cx="4575175" cy="3430588"/>
          </a:xfrm>
          <a:ln/>
        </p:spPr>
      </p:sp>
      <p:sp>
        <p:nvSpPr>
          <p:cNvPr id="21507" name="Rectangle 3"/>
          <p:cNvSpPr>
            <a:spLocks noGrp="1" noChangeArrowheads="1"/>
          </p:cNvSpPr>
          <p:nvPr>
            <p:ph type="body" idx="1"/>
          </p:nvPr>
        </p:nvSpPr>
        <p:spPr>
          <a:xfrm>
            <a:off x="981075" y="4208463"/>
            <a:ext cx="5026025" cy="4116387"/>
          </a:xfrm>
        </p:spPr>
        <p:txBody>
          <a:bodyPr/>
          <a:lstStyle/>
          <a:p>
            <a:pPr marL="174625" indent="-174625">
              <a:tabLst>
                <a:tab pos="174625" algn="l"/>
              </a:tabLst>
            </a:pPr>
            <a:r>
              <a:rPr lang="en-GB" b="1" dirty="0"/>
              <a:t>Irish Travellers – </a:t>
            </a:r>
          </a:p>
          <a:p>
            <a:pPr marL="174625" indent="-174625">
              <a:buFontTx/>
              <a:buChar char="•"/>
              <a:tabLst>
                <a:tab pos="174625" algn="l"/>
              </a:tabLst>
            </a:pPr>
            <a:r>
              <a:rPr lang="en-GB" dirty="0"/>
              <a:t>Descendents of itinerant craftsmen and metal workers known as Tinkers (now considered a derogatory term),</a:t>
            </a:r>
          </a:p>
          <a:p>
            <a:pPr marL="174625" indent="-174625">
              <a:buFontTx/>
              <a:buChar char="•"/>
              <a:tabLst>
                <a:tab pos="174625" algn="l"/>
              </a:tabLst>
            </a:pPr>
            <a:r>
              <a:rPr lang="en-GB" dirty="0"/>
              <a:t>History of inter-marriage with Gypsies as evidenced in the % of Romani words in </a:t>
            </a:r>
            <a:r>
              <a:rPr lang="en-GB" dirty="0" smtClean="0"/>
              <a:t>the </a:t>
            </a:r>
            <a:r>
              <a:rPr lang="en-GB" dirty="0"/>
              <a:t>language of Irish </a:t>
            </a:r>
            <a:r>
              <a:rPr lang="en-GB" dirty="0" smtClean="0"/>
              <a:t>Travellers (Gammon).</a:t>
            </a:r>
            <a:endParaRPr lang="en-GB" dirty="0"/>
          </a:p>
          <a:p>
            <a:pPr marL="174625" indent="-174625">
              <a:buFontTx/>
              <a:buChar char="•"/>
              <a:tabLst>
                <a:tab pos="174625" algn="l"/>
              </a:tabLst>
            </a:pPr>
            <a:r>
              <a:rPr lang="en-GB" dirty="0"/>
              <a:t>Descended from wandering musicians and story tellers.  </a:t>
            </a:r>
          </a:p>
          <a:p>
            <a:pPr marL="174625" indent="-174625">
              <a:buFontTx/>
              <a:buChar char="•"/>
              <a:tabLst>
                <a:tab pos="174625" algn="l"/>
              </a:tabLst>
            </a:pPr>
            <a:r>
              <a:rPr lang="en-GB" dirty="0"/>
              <a:t>Families dispossessed of their homes during Cromwell’s oppression </a:t>
            </a:r>
          </a:p>
          <a:p>
            <a:pPr marL="174625" indent="-174625">
              <a:buFontTx/>
              <a:buChar char="•"/>
              <a:tabLst>
                <a:tab pos="174625" algn="l"/>
              </a:tabLst>
            </a:pPr>
            <a:r>
              <a:rPr lang="en-GB" dirty="0"/>
              <a:t>Potato </a:t>
            </a:r>
            <a:r>
              <a:rPr lang="en-GB" dirty="0" smtClean="0"/>
              <a:t>famine in 1845 </a:t>
            </a:r>
            <a:r>
              <a:rPr lang="en-GB" dirty="0"/>
              <a:t>led to increase in nomadic lifestyle</a:t>
            </a:r>
          </a:p>
          <a:p>
            <a:pPr marL="174625" indent="-174625">
              <a:buFontTx/>
              <a:buChar char="•"/>
              <a:tabLst>
                <a:tab pos="174625" algn="l"/>
              </a:tabLst>
            </a:pPr>
            <a:r>
              <a:rPr lang="en-GB" dirty="0"/>
              <a:t>1963 – Policy in Ireland forced Traveller families into housing which led to migration to England.</a:t>
            </a:r>
          </a:p>
          <a:p>
            <a:pPr marL="174625" indent="-174625">
              <a:buFontTx/>
              <a:buChar char="•"/>
              <a:tabLst>
                <a:tab pos="174625" algn="l"/>
              </a:tabLst>
            </a:pPr>
            <a:r>
              <a:rPr lang="en-GB" dirty="0"/>
              <a:t>Those Travellers from Ireland who have been settled in the UK are defined within the Race Relations (Amendment) Act as Travellers of Irish Heritage.</a:t>
            </a:r>
          </a:p>
          <a:p>
            <a:pPr marL="174625" indent="-174625">
              <a:buFontTx/>
              <a:buChar char="•"/>
              <a:tabLst>
                <a:tab pos="174625" algn="l"/>
              </a:tabLst>
            </a:pPr>
            <a:endParaRPr lang="en-GB" dirty="0"/>
          </a:p>
          <a:p>
            <a:pPr marL="174625" indent="-174625">
              <a:tabLst>
                <a:tab pos="174625" algn="l"/>
              </a:tabLst>
            </a:pPr>
            <a:r>
              <a:rPr lang="en-GB" b="1" dirty="0"/>
              <a:t>Scottish Travellers</a:t>
            </a:r>
          </a:p>
          <a:p>
            <a:pPr marL="174625" indent="-174625">
              <a:buFontTx/>
              <a:buChar char="•"/>
              <a:tabLst>
                <a:tab pos="174625" algn="l"/>
              </a:tabLst>
            </a:pPr>
            <a:r>
              <a:rPr lang="en-GB" dirty="0"/>
              <a:t>Similar origins to Irish Travellers</a:t>
            </a:r>
          </a:p>
          <a:p>
            <a:pPr marL="174625" indent="-174625">
              <a:buFontTx/>
              <a:buChar char="•"/>
              <a:tabLst>
                <a:tab pos="174625" algn="l"/>
              </a:tabLst>
            </a:pPr>
            <a:r>
              <a:rPr lang="en-GB" dirty="0"/>
              <a:t>Travelling metal workers were recorded as early as 12</a:t>
            </a:r>
            <a:r>
              <a:rPr lang="en-GB" baseline="30000" dirty="0"/>
              <a:t>th</a:t>
            </a:r>
            <a:r>
              <a:rPr lang="en-GB" dirty="0"/>
              <a:t> Century</a:t>
            </a:r>
          </a:p>
          <a:p>
            <a:pPr marL="174625" indent="-174625">
              <a:buFontTx/>
              <a:buChar char="•"/>
              <a:tabLst>
                <a:tab pos="174625" algn="l"/>
              </a:tabLst>
            </a:pPr>
            <a:r>
              <a:rPr lang="en-GB" dirty="0"/>
              <a:t>Land clearances in 18</a:t>
            </a:r>
            <a:r>
              <a:rPr lang="en-GB" baseline="30000" dirty="0"/>
              <a:t>th</a:t>
            </a:r>
            <a:r>
              <a:rPr lang="en-GB" dirty="0"/>
              <a:t> and 19</a:t>
            </a:r>
            <a:r>
              <a:rPr lang="en-GB" baseline="30000" dirty="0"/>
              <a:t>th</a:t>
            </a:r>
            <a:r>
              <a:rPr lang="en-GB" dirty="0"/>
              <a:t> century dispossessed people who took to nomadic way of life.</a:t>
            </a:r>
          </a:p>
          <a:p>
            <a:pPr marL="174625" indent="-174625">
              <a:buFontTx/>
              <a:buChar char="•"/>
              <a:tabLst>
                <a:tab pos="174625" algn="l"/>
              </a:tabLst>
            </a:pPr>
            <a:r>
              <a:rPr lang="en-GB" dirty="0"/>
              <a:t>Intermarriage with Romany Gypsies may have occurred earlier in Scotland than Ireland – first record being 16</a:t>
            </a:r>
            <a:r>
              <a:rPr lang="en-GB" baseline="30000" dirty="0"/>
              <a:t>th</a:t>
            </a:r>
            <a:r>
              <a:rPr lang="en-GB" dirty="0"/>
              <a:t> Century.</a:t>
            </a:r>
          </a:p>
          <a:p>
            <a:pPr marL="174625" indent="-174625">
              <a:tabLst>
                <a:tab pos="174625" algn="l"/>
              </a:tabLst>
            </a:pPr>
            <a:endParaRPr lang="en-GB" dirty="0"/>
          </a:p>
          <a:p>
            <a:pPr marL="174625" indent="-174625">
              <a:tabLst>
                <a:tab pos="174625" algn="l"/>
              </a:tabLst>
            </a:pPr>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6A9F27-FBFA-4352-8AFE-111F6081F00B}" type="slidenum">
              <a:rPr lang="en-GB"/>
              <a:pPr/>
              <a:t>5</a:t>
            </a:fld>
            <a:endParaRPr lang="en-GB"/>
          </a:p>
        </p:txBody>
      </p:sp>
      <p:sp>
        <p:nvSpPr>
          <p:cNvPr id="25602" name="Rectangle 2"/>
          <p:cNvSpPr>
            <a:spLocks noGrp="1" noRot="1" noChangeAspect="1" noChangeArrowheads="1" noTextEdit="1"/>
          </p:cNvSpPr>
          <p:nvPr>
            <p:ph type="sldImg"/>
          </p:nvPr>
        </p:nvSpPr>
        <p:spPr>
          <a:xfrm>
            <a:off x="1143000" y="685800"/>
            <a:ext cx="4575175" cy="3430588"/>
          </a:xfrm>
          <a:ln/>
        </p:spPr>
      </p:sp>
      <p:sp>
        <p:nvSpPr>
          <p:cNvPr id="25603" name="Rectangle 3"/>
          <p:cNvSpPr>
            <a:spLocks noGrp="1" noChangeArrowheads="1"/>
          </p:cNvSpPr>
          <p:nvPr>
            <p:ph type="body" idx="1"/>
          </p:nvPr>
        </p:nvSpPr>
        <p:spPr>
          <a:xfrm>
            <a:off x="915988" y="4341813"/>
            <a:ext cx="5026025" cy="4116387"/>
          </a:xfrm>
        </p:spPr>
        <p:txBody>
          <a:bodyPr/>
          <a:lstStyle/>
          <a:p>
            <a:pPr marL="174625" indent="-174625">
              <a:buFontTx/>
              <a:buChar char="•"/>
              <a:tabLst>
                <a:tab pos="174625" algn="l"/>
              </a:tabLst>
            </a:pPr>
            <a:r>
              <a:rPr lang="en-GB" sz="900" dirty="0"/>
              <a:t>Showmen are Travellers who work with circuses and travelling shows.</a:t>
            </a:r>
          </a:p>
          <a:p>
            <a:pPr marL="174625" indent="-174625">
              <a:tabLst>
                <a:tab pos="174625" algn="l"/>
              </a:tabLst>
            </a:pPr>
            <a:endParaRPr lang="en-GB" sz="900" dirty="0"/>
          </a:p>
          <a:p>
            <a:pPr marL="174625" indent="-174625">
              <a:buFontTx/>
              <a:buChar char="•"/>
              <a:tabLst>
                <a:tab pos="174625" algn="l"/>
              </a:tabLst>
            </a:pPr>
            <a:r>
              <a:rPr lang="en-GB" sz="900" dirty="0"/>
              <a:t>Like Gypsies and Travellers, Fairground families have a strong tradition of passing skills on to their children.</a:t>
            </a:r>
          </a:p>
          <a:p>
            <a:pPr marL="174625" indent="-174625">
              <a:buFontTx/>
              <a:buChar char="•"/>
              <a:tabLst>
                <a:tab pos="174625" algn="l"/>
              </a:tabLst>
            </a:pPr>
            <a:endParaRPr lang="en-GB" sz="900" dirty="0"/>
          </a:p>
          <a:p>
            <a:pPr marL="174625" indent="-174625">
              <a:buFontTx/>
              <a:buChar char="•"/>
              <a:tabLst>
                <a:tab pos="174625" algn="l"/>
              </a:tabLst>
            </a:pPr>
            <a:r>
              <a:rPr lang="en-GB" sz="900" dirty="0"/>
              <a:t>The Showmen’s Guild is the representative body for travelling Showmen who gain their livelihood by attending Funfairs.  It protects the interest of their members in two ways: by its code of rules and advice and guidance on legal requirements for travelling fairs.  Members of the Guild are called Showmen and are normally the owners of fairground equipment.  Families usually own the rights to hold fairs and let pitches to others.  They may employ non-fairground labour, known as ‘</a:t>
            </a:r>
            <a:r>
              <a:rPr lang="en-GB" sz="900" dirty="0" err="1"/>
              <a:t>Gafflads</a:t>
            </a:r>
            <a:r>
              <a:rPr lang="en-GB" sz="900" dirty="0"/>
              <a:t>’</a:t>
            </a:r>
          </a:p>
          <a:p>
            <a:pPr marL="174625" indent="-174625">
              <a:buFontTx/>
              <a:buChar char="•"/>
              <a:tabLst>
                <a:tab pos="174625" algn="l"/>
              </a:tabLst>
            </a:pPr>
            <a:endParaRPr lang="en-GB" sz="900" dirty="0"/>
          </a:p>
          <a:p>
            <a:pPr marL="174625" indent="-174625">
              <a:buFontTx/>
              <a:buChar char="•"/>
              <a:tabLst>
                <a:tab pos="174625" algn="l"/>
              </a:tabLst>
            </a:pPr>
            <a:r>
              <a:rPr lang="en-GB" sz="900" dirty="0"/>
              <a:t>The number of fairs fluctuate annually.  They are not as economically viable as they used to be – due to competition from theme parks.</a:t>
            </a:r>
          </a:p>
          <a:p>
            <a:pPr marL="174625" indent="-174625">
              <a:tabLst>
                <a:tab pos="174625" algn="l"/>
              </a:tabLst>
            </a:pPr>
            <a:endParaRPr lang="en-GB" sz="900" dirty="0"/>
          </a:p>
          <a:p>
            <a:pPr marL="174625" indent="-174625">
              <a:buFontTx/>
              <a:buChar char="•"/>
              <a:tabLst>
                <a:tab pos="174625" algn="l"/>
              </a:tabLst>
            </a:pPr>
            <a:r>
              <a:rPr lang="en-GB" sz="900" dirty="0"/>
              <a:t>Families tend to be highly organised and have specific travel patterns.  This usually involves residence at a winter base during the closed season, between November and February.  Children therefore normally return to a winter-base school during this period. </a:t>
            </a:r>
          </a:p>
          <a:p>
            <a:pPr marL="174625" indent="-174625">
              <a:buFontTx/>
              <a:buChar char="•"/>
              <a:tabLst>
                <a:tab pos="174625" algn="l"/>
              </a:tabLst>
            </a:pPr>
            <a:endParaRPr lang="en-GB" sz="900" dirty="0"/>
          </a:p>
          <a:p>
            <a:pPr marL="174625" indent="-174625">
              <a:buFontTx/>
              <a:buChar char="•"/>
              <a:tabLst>
                <a:tab pos="174625" algn="l"/>
              </a:tabLst>
            </a:pPr>
            <a:r>
              <a:rPr lang="en-GB" sz="900" dirty="0"/>
              <a:t>It is usual for a Fairground youngster to travel during the summer season with Distance Learning work provided by their base school.  There is also growing interest in the development of E-learning for pupils on the move.</a:t>
            </a:r>
          </a:p>
          <a:p>
            <a:pPr marL="174625" indent="-174625">
              <a:buFontTx/>
              <a:buChar char="•"/>
              <a:tabLst>
                <a:tab pos="174625" algn="l"/>
              </a:tabLst>
            </a:pPr>
            <a:endParaRPr lang="en-GB" sz="900" dirty="0"/>
          </a:p>
          <a:p>
            <a:pPr marL="174625" indent="-174625">
              <a:buFontTx/>
              <a:buChar char="•"/>
              <a:tabLst>
                <a:tab pos="174625" algn="l"/>
              </a:tabLst>
            </a:pPr>
            <a:r>
              <a:rPr lang="en-GB" sz="900" dirty="0"/>
              <a:t>Arrangements for sending work back to school and updating work packs may be arranged by base schools, parents or Traveller Education Services.  Some Traveller Education Services provide on-site support to youngsters at some visiting fairgrounds.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50F645-B5B0-4108-A48B-4C9B5A26B6C9}" type="slidenum">
              <a:rPr lang="en-GB"/>
              <a:pPr/>
              <a:t>6</a:t>
            </a:fld>
            <a:endParaRPr lang="en-GB"/>
          </a:p>
        </p:txBody>
      </p:sp>
      <p:sp>
        <p:nvSpPr>
          <p:cNvPr id="27650" name="Rectangle 2"/>
          <p:cNvSpPr>
            <a:spLocks noGrp="1" noRot="1" noChangeAspect="1" noChangeArrowheads="1" noTextEdit="1"/>
          </p:cNvSpPr>
          <p:nvPr>
            <p:ph type="sldImg"/>
          </p:nvPr>
        </p:nvSpPr>
        <p:spPr>
          <a:xfrm>
            <a:off x="1143000" y="685800"/>
            <a:ext cx="4575175" cy="3430588"/>
          </a:xfrm>
          <a:ln/>
        </p:spPr>
      </p:sp>
      <p:sp>
        <p:nvSpPr>
          <p:cNvPr id="27651" name="Rectangle 3"/>
          <p:cNvSpPr>
            <a:spLocks noGrp="1" noChangeArrowheads="1"/>
          </p:cNvSpPr>
          <p:nvPr>
            <p:ph type="body" idx="1"/>
          </p:nvPr>
        </p:nvSpPr>
        <p:spPr>
          <a:xfrm>
            <a:off x="915988" y="4341813"/>
            <a:ext cx="5026025" cy="4622800"/>
          </a:xfrm>
        </p:spPr>
        <p:txBody>
          <a:bodyPr/>
          <a:lstStyle/>
          <a:p>
            <a:pPr marL="174625" indent="-174625">
              <a:lnSpc>
                <a:spcPct val="90000"/>
              </a:lnSpc>
              <a:buFontTx/>
              <a:buChar char="•"/>
              <a:tabLst>
                <a:tab pos="174625" algn="l"/>
              </a:tabLst>
            </a:pPr>
            <a:r>
              <a:rPr lang="en-GB" sz="900" dirty="0"/>
              <a:t>There have been forms of the circus since the days of ancient Rome where animal and athletes displayed their skills in amphitheatres such as the ‘Circus </a:t>
            </a:r>
            <a:r>
              <a:rPr lang="en-GB" sz="900" dirty="0" err="1"/>
              <a:t>Maximus</a:t>
            </a:r>
            <a:r>
              <a:rPr lang="en-GB" sz="900" dirty="0"/>
              <a:t>’.  The ‘modern’ circus originated in Britain in 1768 when a cavalryman, Sergeant-Major Philip </a:t>
            </a:r>
            <a:r>
              <a:rPr lang="en-GB" sz="900" dirty="0" err="1"/>
              <a:t>Astley</a:t>
            </a:r>
            <a:r>
              <a:rPr lang="en-GB" sz="900" dirty="0"/>
              <a:t>, roped off a field in London for his fancy riding exhibition.  As the show became popular he roofed over the ring and added clowning, tumbling and juggling between the equestrian acts.  Thus the size of a circus ring, 42 feet in diameter, was dictated by the galloping circle for a horse and modern circus began.  </a:t>
            </a:r>
            <a:r>
              <a:rPr lang="en-GB" sz="900" dirty="0" err="1"/>
              <a:t>Astley</a:t>
            </a:r>
            <a:r>
              <a:rPr lang="en-GB" sz="900" dirty="0"/>
              <a:t> established 18 other circuses in European countries. Travelling circuses probably originated in America after the war of 1812 and soon became popular in other parts of the world.  In recent years public attitudes to performing animals has changed and many circuses now do not have any animals in their shows but have instead developed into </a:t>
            </a:r>
            <a:r>
              <a:rPr lang="en-GB" sz="900" dirty="0" err="1"/>
              <a:t>theatralized</a:t>
            </a:r>
            <a:r>
              <a:rPr lang="en-GB" sz="900" dirty="0"/>
              <a:t> shows which mixes the arts of the circus and the street, and features original music, light effects and costumes. </a:t>
            </a:r>
          </a:p>
          <a:p>
            <a:pPr marL="174625" indent="-174625">
              <a:lnSpc>
                <a:spcPct val="90000"/>
              </a:lnSpc>
              <a:tabLst>
                <a:tab pos="174625" algn="l"/>
              </a:tabLst>
            </a:pPr>
            <a:endParaRPr lang="en-GB" sz="900" dirty="0"/>
          </a:p>
          <a:p>
            <a:pPr marL="174625" indent="-174625">
              <a:lnSpc>
                <a:spcPct val="90000"/>
              </a:lnSpc>
              <a:buFontTx/>
              <a:buChar char="•"/>
              <a:tabLst>
                <a:tab pos="174625" algn="l"/>
              </a:tabLst>
            </a:pPr>
            <a:r>
              <a:rPr lang="en-GB" sz="900" dirty="0"/>
              <a:t>Circuses tend to be owned and administered by a single family – the Circus Proprietor - who then hire a range of acts, often from abroad, to make up the repertoire for the yearly circuit.  A group of children travelling with a circus may often be multi-national and so English may not be the first language for many.</a:t>
            </a:r>
          </a:p>
          <a:p>
            <a:pPr marL="174625" indent="-174625">
              <a:lnSpc>
                <a:spcPct val="90000"/>
              </a:lnSpc>
              <a:tabLst>
                <a:tab pos="174625" algn="l"/>
              </a:tabLst>
            </a:pPr>
            <a:endParaRPr lang="en-GB" sz="900" dirty="0"/>
          </a:p>
          <a:p>
            <a:pPr marL="174625" indent="-174625">
              <a:lnSpc>
                <a:spcPct val="90000"/>
              </a:lnSpc>
              <a:buFontTx/>
              <a:buChar char="•"/>
              <a:tabLst>
                <a:tab pos="174625" algn="l"/>
              </a:tabLst>
            </a:pPr>
            <a:r>
              <a:rPr lang="en-GB" sz="900" dirty="0"/>
              <a:t>Travelling patterns may vary from static seasonal circuses (</a:t>
            </a:r>
            <a:r>
              <a:rPr lang="en-GB" sz="900" dirty="0" err="1"/>
              <a:t>eg</a:t>
            </a:r>
            <a:r>
              <a:rPr lang="en-GB" sz="900" dirty="0"/>
              <a:t>. Blackpool Tower)  to small circuses that move every couple of days.  Many circuses have an annual pattern of travel which precludes attendance at a base school, whilst static seasonal circus children are likely to attend a local school during the season.</a:t>
            </a:r>
          </a:p>
          <a:p>
            <a:pPr marL="174625" indent="-174625">
              <a:lnSpc>
                <a:spcPct val="90000"/>
              </a:lnSpc>
              <a:buFontTx/>
              <a:buChar char="•"/>
              <a:tabLst>
                <a:tab pos="174625" algn="l"/>
              </a:tabLst>
            </a:pPr>
            <a:endParaRPr lang="en-GB" sz="900" dirty="0"/>
          </a:p>
          <a:p>
            <a:pPr marL="174625" indent="-174625">
              <a:lnSpc>
                <a:spcPct val="90000"/>
              </a:lnSpc>
              <a:buFontTx/>
              <a:buChar char="•"/>
              <a:tabLst>
                <a:tab pos="174625" algn="l"/>
              </a:tabLst>
            </a:pPr>
            <a:r>
              <a:rPr lang="en-GB" sz="900" dirty="0"/>
              <a:t>Attitude to education may vary.  Whilst education may be a high priority for all groups, some parents will place their children in school for very short periods wherever they stop </a:t>
            </a:r>
            <a:r>
              <a:rPr lang="en-GB" sz="900" dirty="0" err="1"/>
              <a:t>eg</a:t>
            </a:r>
            <a:r>
              <a:rPr lang="en-GB" sz="900" dirty="0"/>
              <a:t>. Moscow State, Chinese State, Spirit of the Horse, but others consider it less traumatic for their children to receive on-site support from Traveller Education Services.</a:t>
            </a:r>
          </a:p>
          <a:p>
            <a:pPr marL="174625" indent="-174625">
              <a:lnSpc>
                <a:spcPct val="90000"/>
              </a:lnSpc>
              <a:buFontTx/>
              <a:buChar char="•"/>
              <a:tabLst>
                <a:tab pos="174625" algn="l"/>
              </a:tabLst>
            </a:pPr>
            <a:endParaRPr lang="en-GB" sz="900" dirty="0"/>
          </a:p>
          <a:p>
            <a:pPr marL="174625" indent="-174625">
              <a:lnSpc>
                <a:spcPct val="90000"/>
              </a:lnSpc>
              <a:buFontTx/>
              <a:buChar char="•"/>
              <a:tabLst>
                <a:tab pos="174625" algn="l"/>
              </a:tabLst>
            </a:pPr>
            <a:r>
              <a:rPr lang="en-GB" sz="900" dirty="0"/>
              <a:t>The highly mobile nature of the travelling circus has led to the development and use of ‘the Red Book’, a parent held record of personal learning targets and achievements which is completed at every school the child attends.  This aids in combating the assumption that may be made that these children who are attending a different school every week are behind in their education.  These children often easily adapt to their changing learning environments.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5166D4-481D-4B77-A9F1-89DDC45969A5}" type="slidenum">
              <a:rPr lang="en-GB"/>
              <a:pPr/>
              <a:t>7</a:t>
            </a:fld>
            <a:endParaRPr lang="en-GB"/>
          </a:p>
        </p:txBody>
      </p:sp>
      <p:sp>
        <p:nvSpPr>
          <p:cNvPr id="29698" name="Rectangle 2"/>
          <p:cNvSpPr>
            <a:spLocks noGrp="1" noRot="1" noChangeAspect="1" noChangeArrowheads="1" noTextEdit="1"/>
          </p:cNvSpPr>
          <p:nvPr>
            <p:ph type="sldImg"/>
          </p:nvPr>
        </p:nvSpPr>
        <p:spPr>
          <a:xfrm>
            <a:off x="1143000" y="685800"/>
            <a:ext cx="4575175" cy="3430588"/>
          </a:xfrm>
          <a:ln/>
        </p:spPr>
      </p:sp>
      <p:sp>
        <p:nvSpPr>
          <p:cNvPr id="29699" name="Rectangle 3"/>
          <p:cNvSpPr>
            <a:spLocks noGrp="1" noChangeArrowheads="1"/>
          </p:cNvSpPr>
          <p:nvPr>
            <p:ph type="body" idx="1"/>
          </p:nvPr>
        </p:nvSpPr>
        <p:spPr>
          <a:xfrm>
            <a:off x="915988" y="4341813"/>
            <a:ext cx="5026025" cy="4116387"/>
          </a:xfrm>
        </p:spPr>
        <p:txBody>
          <a:bodyPr/>
          <a:lstStyle/>
          <a:p>
            <a:pPr marL="174625" indent="-174625">
              <a:buFontTx/>
              <a:buChar char="•"/>
              <a:tabLst>
                <a:tab pos="174625" algn="l"/>
              </a:tabLst>
            </a:pPr>
            <a:r>
              <a:rPr lang="en-GB" dirty="0"/>
              <a:t>There are many theories as to where the canal boatmen or bargees came from.  Some people believed the boatmen were Gypsies who took to the water but this is certainly untrue. </a:t>
            </a:r>
          </a:p>
          <a:p>
            <a:pPr marL="174625" indent="-174625">
              <a:buFontTx/>
              <a:buChar char="•"/>
              <a:tabLst>
                <a:tab pos="174625" algn="l"/>
              </a:tabLst>
            </a:pPr>
            <a:r>
              <a:rPr lang="en-GB" dirty="0"/>
              <a:t>The development of the canal network in the eighteenth century brought with it the opportunity of well paid jobs on the working barges so probably many boatmen were from the villages alongside the canals who desired a new way of life.  They soon established a unique community with a way of life, language and customs of its own.  They were sometimes disliked and mistrusted by people of the land.</a:t>
            </a:r>
          </a:p>
          <a:p>
            <a:pPr marL="174625" indent="-174625">
              <a:buFontTx/>
              <a:buChar char="•"/>
              <a:tabLst>
                <a:tab pos="174625" algn="l"/>
              </a:tabLst>
            </a:pPr>
            <a:r>
              <a:rPr lang="en-GB" dirty="0"/>
              <a:t>The decline of the canal industry in the twentieth century led to the loss of this work and lifestyle.</a:t>
            </a:r>
          </a:p>
          <a:p>
            <a:pPr marL="174625" indent="-174625">
              <a:buFontTx/>
              <a:buChar char="•"/>
              <a:tabLst>
                <a:tab pos="174625" algn="l"/>
              </a:tabLst>
            </a:pPr>
            <a:r>
              <a:rPr lang="en-GB" dirty="0"/>
              <a:t>Today many narrow-boats have been converted into living accommodation and families are choosing to live and travel on the canals.</a:t>
            </a:r>
          </a:p>
          <a:p>
            <a:pPr marL="174625" indent="-174625">
              <a:buFontTx/>
              <a:buChar char="•"/>
              <a:tabLst>
                <a:tab pos="174625" algn="l"/>
              </a:tabLst>
            </a:pPr>
            <a:r>
              <a:rPr lang="en-GB" dirty="0"/>
              <a:t>There appear to be a small number of children living on the canals who usually attend a local school.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E84BB-6E6C-4EAB-B028-292AD41F86CD}" type="slidenum">
              <a:rPr lang="en-GB"/>
              <a:pPr/>
              <a:t>8</a:t>
            </a:fld>
            <a:endParaRPr lang="en-GB"/>
          </a:p>
        </p:txBody>
      </p:sp>
      <p:sp>
        <p:nvSpPr>
          <p:cNvPr id="31746" name="Rectangle 2"/>
          <p:cNvSpPr>
            <a:spLocks noGrp="1" noRot="1" noChangeAspect="1" noChangeArrowheads="1" noTextEdit="1"/>
          </p:cNvSpPr>
          <p:nvPr>
            <p:ph type="sldImg"/>
          </p:nvPr>
        </p:nvSpPr>
        <p:spPr>
          <a:xfrm>
            <a:off x="1143000" y="685800"/>
            <a:ext cx="4575175" cy="3430588"/>
          </a:xfrm>
          <a:ln/>
        </p:spPr>
      </p:sp>
      <p:sp>
        <p:nvSpPr>
          <p:cNvPr id="31747" name="Rectangle 3"/>
          <p:cNvSpPr>
            <a:spLocks noGrp="1" noChangeArrowheads="1"/>
          </p:cNvSpPr>
          <p:nvPr>
            <p:ph type="body" idx="1"/>
          </p:nvPr>
        </p:nvSpPr>
        <p:spPr>
          <a:xfrm>
            <a:off x="915988" y="4341813"/>
            <a:ext cx="5026025" cy="4116387"/>
          </a:xfrm>
        </p:spPr>
        <p:txBody>
          <a:bodyPr/>
          <a:lstStyle/>
          <a:p>
            <a:pPr marL="174625" indent="-174625">
              <a:tabLst>
                <a:tab pos="174625" algn="l"/>
              </a:tabLst>
            </a:pPr>
            <a:endParaRPr lang="en-GB"/>
          </a:p>
          <a:p>
            <a:pPr marL="174625" indent="-174625">
              <a:buFontTx/>
              <a:buChar char="•"/>
              <a:tabLst>
                <a:tab pos="174625" algn="l"/>
              </a:tabLst>
            </a:pPr>
            <a:r>
              <a:rPr lang="en-GB"/>
              <a:t>The term New Travellers refers to a growing community of people from a range of cultural and social backgrounds that have taken up a nomadic way of life over the last 40 years. </a:t>
            </a:r>
          </a:p>
          <a:p>
            <a:pPr marL="174625" indent="-174625">
              <a:tabLst>
                <a:tab pos="174625" algn="l"/>
              </a:tabLst>
            </a:pPr>
            <a:endParaRPr lang="en-GB"/>
          </a:p>
          <a:p>
            <a:pPr marL="174625" indent="-174625">
              <a:buFontTx/>
              <a:buChar char="•"/>
              <a:tabLst>
                <a:tab pos="174625" algn="l"/>
              </a:tabLst>
            </a:pPr>
            <a:r>
              <a:rPr lang="en-GB"/>
              <a:t>The reasons that non-traditional Travellers take to the road are usually the result of economic, social or personal pressures. </a:t>
            </a:r>
          </a:p>
          <a:p>
            <a:pPr marL="174625" indent="-174625">
              <a:tabLst>
                <a:tab pos="174625" algn="l"/>
              </a:tabLst>
            </a:pPr>
            <a:endParaRPr lang="en-GB"/>
          </a:p>
          <a:p>
            <a:pPr marL="174625" indent="-174625">
              <a:buFontTx/>
              <a:buChar char="•"/>
              <a:tabLst>
                <a:tab pos="174625" algn="l"/>
              </a:tabLst>
            </a:pPr>
            <a:r>
              <a:rPr lang="en-GB"/>
              <a:t>In order to restrict the travelling patterns of New Travellers, such as large convoys gathering for music festivals, the 1994 Criminal Justice &amp; Public Order Act was brought in and this criminalized unauthorised camping by all Travellers.</a:t>
            </a:r>
          </a:p>
          <a:p>
            <a:pPr marL="174625" indent="-174625">
              <a:buFontTx/>
              <a:buChar char="•"/>
              <a:tabLst>
                <a:tab pos="174625" algn="l"/>
              </a:tabLst>
            </a:pPr>
            <a:endParaRPr lang="en-GB"/>
          </a:p>
          <a:p>
            <a:pPr marL="174625" indent="-174625">
              <a:buFontTx/>
              <a:buChar char="•"/>
              <a:tabLst>
                <a:tab pos="174625" algn="l"/>
              </a:tabLst>
            </a:pPr>
            <a:r>
              <a:rPr lang="en-GB"/>
              <a:t>There are small numbers of New Traveller children entering mainstream education as often their parents have chosen an alternative lifestyle and wish to educate their children themselves.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It is believed that Gypsies originated from nomadic tribes in North West India.</a:t>
            </a:r>
          </a:p>
          <a:p>
            <a:pPr marL="174625" indent="-174625">
              <a:buFontTx/>
              <a:buChar char="•"/>
              <a:tabLst>
                <a:tab pos="174625" algn="l"/>
              </a:tabLst>
            </a:pPr>
            <a:r>
              <a:rPr lang="en-GB" sz="1200" kern="1200" dirty="0" smtClean="0">
                <a:solidFill>
                  <a:schemeClr val="tx1"/>
                </a:solidFill>
                <a:effectLst/>
                <a:latin typeface="+mn-lt"/>
                <a:ea typeface="+mn-ea"/>
                <a:cs typeface="+mn-cs"/>
              </a:rPr>
              <a:t>This knowledge comes from their language – Romani – which is closely akin to the dialects still spoken in that area. (English Gypsy families here sometimes still speak Romani at home).</a:t>
            </a:r>
            <a:r>
              <a:rPr lang="en-GB" sz="1200" dirty="0" smtClean="0"/>
              <a:t> </a:t>
            </a:r>
          </a:p>
          <a:p>
            <a:pPr marL="174625" indent="-174625">
              <a:buFontTx/>
              <a:buChar char="•"/>
              <a:tabLst>
                <a:tab pos="174625" algn="l"/>
              </a:tabLst>
            </a:pPr>
            <a:r>
              <a:rPr lang="en-GB" sz="1200" dirty="0" smtClean="0"/>
              <a:t>It was not one massive migration but probably movement of large family/tribal groups moving to look for work or fleeing clashes between invading Arab and Mongolian warriors.  They trekked across east and west Europe and settled in every region from Persia to the Balkan states.</a:t>
            </a:r>
          </a:p>
          <a:p>
            <a:pPr marL="174625" indent="-174625">
              <a:buFontTx/>
              <a:buChar char="•"/>
              <a:tabLst>
                <a:tab pos="174625" algn="l"/>
              </a:tabLst>
            </a:pPr>
            <a:r>
              <a:rPr lang="en-GB" sz="1200" dirty="0" smtClean="0"/>
              <a:t>The first written record of them in UK was in Scotland in 1505, so they had probably arrived here some time before that.</a:t>
            </a:r>
          </a:p>
          <a:p>
            <a:pPr marL="174625" indent="-174625">
              <a:buFontTx/>
              <a:buChar char="•"/>
              <a:tabLst>
                <a:tab pos="174625" algn="l"/>
              </a:tabLst>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AD4E9109-C640-4FE7-9E8C-46E0D58B90FC}" type="slidenum">
              <a:rPr lang="en-GB" smtClean="0"/>
              <a:pPr/>
              <a:t>9</a:t>
            </a:fld>
            <a:endParaRPr lang="en-GB"/>
          </a:p>
        </p:txBody>
      </p:sp>
    </p:spTree>
    <p:extLst>
      <p:ext uri="{BB962C8B-B14F-4D97-AF65-F5344CB8AC3E}">
        <p14:creationId xmlns:p14="http://schemas.microsoft.com/office/powerpoint/2010/main" xmlns="" val="457643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C0EA2A3-14A7-4C37-8C24-0851DC501BF7}" type="datetimeFigureOut">
              <a:rPr lang="en-GB" smtClean="0"/>
              <a:pPr/>
              <a:t>06/02/2013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D9E174-2A80-4A13-A44C-11E2C67A00B3}" type="slidenum">
              <a:rPr lang="en-GB" smtClean="0"/>
              <a:pPr/>
              <a:t>‹#›</a:t>
            </a:fld>
            <a:endParaRPr lang="en-GB"/>
          </a:p>
        </p:txBody>
      </p:sp>
    </p:spTree>
    <p:extLst>
      <p:ext uri="{BB962C8B-B14F-4D97-AF65-F5344CB8AC3E}">
        <p14:creationId xmlns:p14="http://schemas.microsoft.com/office/powerpoint/2010/main" xmlns="" val="224024325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0EA2A3-14A7-4C37-8C24-0851DC501BF7}" type="datetimeFigureOut">
              <a:rPr lang="en-GB" smtClean="0"/>
              <a:pPr/>
              <a:t>06/02/2013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D9E174-2A80-4A13-A44C-11E2C67A00B3}" type="slidenum">
              <a:rPr lang="en-GB" smtClean="0"/>
              <a:pPr/>
              <a:t>‹#›</a:t>
            </a:fld>
            <a:endParaRPr lang="en-GB"/>
          </a:p>
        </p:txBody>
      </p:sp>
    </p:spTree>
    <p:extLst>
      <p:ext uri="{BB962C8B-B14F-4D97-AF65-F5344CB8AC3E}">
        <p14:creationId xmlns:p14="http://schemas.microsoft.com/office/powerpoint/2010/main" xmlns="" val="22179001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0EA2A3-14A7-4C37-8C24-0851DC501BF7}" type="datetimeFigureOut">
              <a:rPr lang="en-GB" smtClean="0"/>
              <a:pPr/>
              <a:t>06/02/2013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D9E174-2A80-4A13-A44C-11E2C67A00B3}" type="slidenum">
              <a:rPr lang="en-GB" smtClean="0"/>
              <a:pPr/>
              <a:t>‹#›</a:t>
            </a:fld>
            <a:endParaRPr lang="en-GB"/>
          </a:p>
        </p:txBody>
      </p:sp>
    </p:spTree>
    <p:extLst>
      <p:ext uri="{BB962C8B-B14F-4D97-AF65-F5344CB8AC3E}">
        <p14:creationId xmlns:p14="http://schemas.microsoft.com/office/powerpoint/2010/main" xmlns="" val="427265423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0EA2A3-14A7-4C37-8C24-0851DC501BF7}" type="datetimeFigureOut">
              <a:rPr lang="en-GB" smtClean="0"/>
              <a:pPr/>
              <a:t>06/02/2013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D9E174-2A80-4A13-A44C-11E2C67A00B3}" type="slidenum">
              <a:rPr lang="en-GB" smtClean="0"/>
              <a:pPr/>
              <a:t>‹#›</a:t>
            </a:fld>
            <a:endParaRPr lang="en-GB"/>
          </a:p>
        </p:txBody>
      </p:sp>
    </p:spTree>
    <p:extLst>
      <p:ext uri="{BB962C8B-B14F-4D97-AF65-F5344CB8AC3E}">
        <p14:creationId xmlns:p14="http://schemas.microsoft.com/office/powerpoint/2010/main" xmlns="" val="10147424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0EA2A3-14A7-4C37-8C24-0851DC501BF7}" type="datetimeFigureOut">
              <a:rPr lang="en-GB" smtClean="0"/>
              <a:pPr/>
              <a:t>06/02/2013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D9E174-2A80-4A13-A44C-11E2C67A00B3}" type="slidenum">
              <a:rPr lang="en-GB" smtClean="0"/>
              <a:pPr/>
              <a:t>‹#›</a:t>
            </a:fld>
            <a:endParaRPr lang="en-GB"/>
          </a:p>
        </p:txBody>
      </p:sp>
    </p:spTree>
    <p:extLst>
      <p:ext uri="{BB962C8B-B14F-4D97-AF65-F5344CB8AC3E}">
        <p14:creationId xmlns:p14="http://schemas.microsoft.com/office/powerpoint/2010/main" xmlns="" val="398170818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C0EA2A3-14A7-4C37-8C24-0851DC501BF7}" type="datetimeFigureOut">
              <a:rPr lang="en-GB" smtClean="0"/>
              <a:pPr/>
              <a:t>06/02/2013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D9E174-2A80-4A13-A44C-11E2C67A00B3}" type="slidenum">
              <a:rPr lang="en-GB" smtClean="0"/>
              <a:pPr/>
              <a:t>‹#›</a:t>
            </a:fld>
            <a:endParaRPr lang="en-GB"/>
          </a:p>
        </p:txBody>
      </p:sp>
    </p:spTree>
    <p:extLst>
      <p:ext uri="{BB962C8B-B14F-4D97-AF65-F5344CB8AC3E}">
        <p14:creationId xmlns:p14="http://schemas.microsoft.com/office/powerpoint/2010/main" xmlns="" val="35153108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C0EA2A3-14A7-4C37-8C24-0851DC501BF7}" type="datetimeFigureOut">
              <a:rPr lang="en-GB" smtClean="0"/>
              <a:pPr/>
              <a:t>06/02/2013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D9E174-2A80-4A13-A44C-11E2C67A00B3}" type="slidenum">
              <a:rPr lang="en-GB" smtClean="0"/>
              <a:pPr/>
              <a:t>‹#›</a:t>
            </a:fld>
            <a:endParaRPr lang="en-GB"/>
          </a:p>
        </p:txBody>
      </p:sp>
    </p:spTree>
    <p:extLst>
      <p:ext uri="{BB962C8B-B14F-4D97-AF65-F5344CB8AC3E}">
        <p14:creationId xmlns:p14="http://schemas.microsoft.com/office/powerpoint/2010/main" xmlns="" val="298698627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C0EA2A3-14A7-4C37-8C24-0851DC501BF7}" type="datetimeFigureOut">
              <a:rPr lang="en-GB" smtClean="0"/>
              <a:pPr/>
              <a:t>06/02/2013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D9E174-2A80-4A13-A44C-11E2C67A00B3}" type="slidenum">
              <a:rPr lang="en-GB" smtClean="0"/>
              <a:pPr/>
              <a:t>‹#›</a:t>
            </a:fld>
            <a:endParaRPr lang="en-GB"/>
          </a:p>
        </p:txBody>
      </p:sp>
    </p:spTree>
    <p:extLst>
      <p:ext uri="{BB962C8B-B14F-4D97-AF65-F5344CB8AC3E}">
        <p14:creationId xmlns:p14="http://schemas.microsoft.com/office/powerpoint/2010/main" xmlns="" val="358112048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EA2A3-14A7-4C37-8C24-0851DC501BF7}" type="datetimeFigureOut">
              <a:rPr lang="en-GB" smtClean="0"/>
              <a:pPr/>
              <a:t>06/02/2013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D9E174-2A80-4A13-A44C-11E2C67A00B3}" type="slidenum">
              <a:rPr lang="en-GB" smtClean="0"/>
              <a:pPr/>
              <a:t>‹#›</a:t>
            </a:fld>
            <a:endParaRPr lang="en-GB"/>
          </a:p>
        </p:txBody>
      </p:sp>
    </p:spTree>
    <p:extLst>
      <p:ext uri="{BB962C8B-B14F-4D97-AF65-F5344CB8AC3E}">
        <p14:creationId xmlns:p14="http://schemas.microsoft.com/office/powerpoint/2010/main" xmlns="" val="325198015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0EA2A3-14A7-4C37-8C24-0851DC501BF7}" type="datetimeFigureOut">
              <a:rPr lang="en-GB" smtClean="0"/>
              <a:pPr/>
              <a:t>06/02/2013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D9E174-2A80-4A13-A44C-11E2C67A00B3}" type="slidenum">
              <a:rPr lang="en-GB" smtClean="0"/>
              <a:pPr/>
              <a:t>‹#›</a:t>
            </a:fld>
            <a:endParaRPr lang="en-GB"/>
          </a:p>
        </p:txBody>
      </p:sp>
    </p:spTree>
    <p:extLst>
      <p:ext uri="{BB962C8B-B14F-4D97-AF65-F5344CB8AC3E}">
        <p14:creationId xmlns:p14="http://schemas.microsoft.com/office/powerpoint/2010/main" xmlns="" val="205131467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0EA2A3-14A7-4C37-8C24-0851DC501BF7}" type="datetimeFigureOut">
              <a:rPr lang="en-GB" smtClean="0"/>
              <a:pPr/>
              <a:t>06/02/2013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D9E174-2A80-4A13-A44C-11E2C67A00B3}" type="slidenum">
              <a:rPr lang="en-GB" smtClean="0"/>
              <a:pPr/>
              <a:t>‹#›</a:t>
            </a:fld>
            <a:endParaRPr lang="en-GB"/>
          </a:p>
        </p:txBody>
      </p:sp>
    </p:spTree>
    <p:extLst>
      <p:ext uri="{BB962C8B-B14F-4D97-AF65-F5344CB8AC3E}">
        <p14:creationId xmlns:p14="http://schemas.microsoft.com/office/powerpoint/2010/main" xmlns="" val="44783658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EA2A3-14A7-4C37-8C24-0851DC501BF7}" type="datetimeFigureOut">
              <a:rPr lang="en-GB" smtClean="0"/>
              <a:pPr/>
              <a:t>06/02/2013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9E174-2A80-4A13-A44C-11E2C67A00B3}" type="slidenum">
              <a:rPr lang="en-GB" smtClean="0"/>
              <a:pPr/>
              <a:t>‹#›</a:t>
            </a:fld>
            <a:endParaRPr lang="en-GB"/>
          </a:p>
        </p:txBody>
      </p:sp>
    </p:spTree>
    <p:extLst>
      <p:ext uri="{BB962C8B-B14F-4D97-AF65-F5344CB8AC3E}">
        <p14:creationId xmlns:p14="http://schemas.microsoft.com/office/powerpoint/2010/main" xmlns="" val="10040340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images.wisconsinhistory.org/700001020004/0102000053-l.jp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Andy Farenden\Desktop\A4_Fractal_Strip.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600" y="1673042"/>
            <a:ext cx="12272087" cy="518495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611560" y="3356992"/>
            <a:ext cx="6533071" cy="1938992"/>
          </a:xfrm>
          <a:prstGeom prst="rect">
            <a:avLst/>
          </a:prstGeom>
          <a:noFill/>
        </p:spPr>
        <p:txBody>
          <a:bodyPr wrap="none" rtlCol="0">
            <a:spAutoFit/>
          </a:bodyPr>
          <a:lstStyle/>
          <a:p>
            <a:r>
              <a:rPr lang="en-GB" sz="4000" dirty="0" smtClean="0">
                <a:ln>
                  <a:solidFill>
                    <a:schemeClr val="bg1"/>
                  </a:solidFill>
                </a:ln>
                <a:latin typeface="Arial Black" pitchFamily="34" charset="0"/>
              </a:rPr>
              <a:t>LESSON 1</a:t>
            </a:r>
            <a:br>
              <a:rPr lang="en-GB" sz="4000" dirty="0" smtClean="0">
                <a:ln>
                  <a:solidFill>
                    <a:schemeClr val="bg1"/>
                  </a:solidFill>
                </a:ln>
                <a:latin typeface="Arial Black" pitchFamily="34" charset="0"/>
              </a:rPr>
            </a:br>
            <a:r>
              <a:rPr lang="en-GB" sz="4000" dirty="0" smtClean="0">
                <a:ln>
                  <a:solidFill>
                    <a:schemeClr val="bg1"/>
                  </a:solidFill>
                </a:ln>
                <a:latin typeface="Arial Black" pitchFamily="34" charset="0"/>
              </a:rPr>
              <a:t>HISTORY OF GYPSIES </a:t>
            </a:r>
          </a:p>
          <a:p>
            <a:r>
              <a:rPr lang="en-GB" sz="4000" dirty="0" smtClean="0">
                <a:ln>
                  <a:solidFill>
                    <a:schemeClr val="bg1"/>
                  </a:solidFill>
                </a:ln>
                <a:latin typeface="Arial Black" pitchFamily="34" charset="0"/>
              </a:rPr>
              <a:t>AND TRAVELLERS</a:t>
            </a:r>
            <a:endParaRPr lang="en-GB" sz="4000" dirty="0">
              <a:ln>
                <a:solidFill>
                  <a:schemeClr val="bg1"/>
                </a:solidFill>
              </a:ln>
              <a:latin typeface="Arial Black" pitchFamily="34" charset="0"/>
            </a:endParaRPr>
          </a:p>
        </p:txBody>
      </p:sp>
    </p:spTree>
    <p:extLst>
      <p:ext uri="{BB962C8B-B14F-4D97-AF65-F5344CB8AC3E}">
        <p14:creationId xmlns:p14="http://schemas.microsoft.com/office/powerpoint/2010/main" xmlns="" val="216742043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640960" cy="1143000"/>
          </a:xfrm>
        </p:spPr>
        <p:txBody>
          <a:bodyPr>
            <a:noAutofit/>
          </a:bodyPr>
          <a:lstStyle/>
          <a:p>
            <a:pPr algn="l"/>
            <a:r>
              <a:rPr lang="en-GB" sz="3000" dirty="0" smtClean="0">
                <a:latin typeface="HelveticaExt-Bold" pitchFamily="2" charset="0"/>
              </a:rPr>
              <a:t/>
            </a:r>
            <a:br>
              <a:rPr lang="en-GB" sz="3000" dirty="0" smtClean="0">
                <a:latin typeface="HelveticaExt-Bold" pitchFamily="2" charset="0"/>
              </a:rPr>
            </a:br>
            <a:r>
              <a:rPr lang="en-GB" sz="3000" dirty="0" smtClean="0">
                <a:latin typeface="HelveticaExt-Bold" pitchFamily="2" charset="0"/>
              </a:rPr>
              <a:t/>
            </a:r>
            <a:br>
              <a:rPr lang="en-GB" sz="3000" dirty="0" smtClean="0">
                <a:latin typeface="HelveticaExt-Bold" pitchFamily="2" charset="0"/>
              </a:rPr>
            </a:br>
            <a:r>
              <a:rPr lang="en-GB" sz="3000" dirty="0" smtClean="0">
                <a:latin typeface="HelveticaExt-Bold" pitchFamily="2" charset="0"/>
              </a:rPr>
              <a:t/>
            </a:r>
            <a:br>
              <a:rPr lang="en-GB" sz="3000" dirty="0" smtClean="0">
                <a:latin typeface="HelveticaExt-Bold" pitchFamily="2" charset="0"/>
              </a:rPr>
            </a:br>
            <a:r>
              <a:rPr lang="en-GB" sz="3000" b="1" dirty="0" smtClean="0">
                <a:latin typeface="Arial Black" pitchFamily="34" charset="0"/>
              </a:rPr>
              <a:t>1505 - GYPSIES ARRIVED IN ENGLAND</a:t>
            </a:r>
            <a:r>
              <a:rPr lang="en-GB" sz="3000" dirty="0" smtClean="0"/>
              <a:t/>
            </a:r>
            <a:br>
              <a:rPr lang="en-GB" sz="3000" dirty="0" smtClean="0"/>
            </a:br>
            <a:r>
              <a:rPr lang="en-GB" sz="3000" dirty="0" smtClean="0">
                <a:latin typeface="HelveticaExt-Bold" pitchFamily="2" charset="0"/>
              </a:rPr>
              <a:t/>
            </a:r>
            <a:br>
              <a:rPr lang="en-GB" sz="3000" dirty="0" smtClean="0">
                <a:latin typeface="HelveticaExt-Bold" pitchFamily="2" charset="0"/>
              </a:rPr>
            </a:br>
            <a:endParaRPr lang="en-GB" sz="3000" dirty="0">
              <a:latin typeface="HelveticaExt-Bold" pitchFamily="2" charset="0"/>
            </a:endParaRPr>
          </a:p>
        </p:txBody>
      </p:sp>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t="29688" b="10427"/>
          <a:stretch/>
        </p:blipFill>
        <p:spPr>
          <a:xfrm>
            <a:off x="464196" y="2132856"/>
            <a:ext cx="8212260" cy="3931987"/>
          </a:xfrm>
        </p:spPr>
      </p:pic>
      <p:pic>
        <p:nvPicPr>
          <p:cNvPr id="8" name="Picture 4" descr="C:\Users\Andy Farenden\Desktop\lti_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67147" y="6165304"/>
            <a:ext cx="1625333" cy="418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190412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2-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7765" b="16058"/>
          <a:stretch/>
        </p:blipFill>
        <p:spPr>
          <a:xfrm>
            <a:off x="408024" y="720615"/>
            <a:ext cx="8340440" cy="5156657"/>
          </a:xfrm>
          <a:prstGeom prst="rect">
            <a:avLst/>
          </a:prstGeom>
        </p:spPr>
      </p:pic>
      <p:pic>
        <p:nvPicPr>
          <p:cNvPr id="6" name="Picture 4" descr="C:\Users\Andy Farenden\Desktop\lti_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67147" y="6165304"/>
            <a:ext cx="1625333" cy="418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54263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latin typeface="Arial Black" pitchFamily="34" charset="0"/>
              </a:rPr>
              <a:t>QUEEN MARY</a:t>
            </a:r>
            <a:endParaRPr lang="en-GB" dirty="0">
              <a:latin typeface="Arial Black" pitchFamily="34" charset="0"/>
            </a:endParaRPr>
          </a:p>
        </p:txBody>
      </p:sp>
      <p:pic>
        <p:nvPicPr>
          <p:cNvPr id="2050" name="Picture 2" descr="C:\Users\Andy Farenden\Desktop\Mary,_Queen_of_Scots_after_Nicholas_Hilliard.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40" t="2422" r="-140" b="41872"/>
          <a:stretch/>
        </p:blipFill>
        <p:spPr bwMode="auto">
          <a:xfrm>
            <a:off x="592157" y="1340768"/>
            <a:ext cx="8012291" cy="468827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C:\Users\Andy Farenden\Desktop\lti_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67147" y="6165304"/>
            <a:ext cx="1625333" cy="418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625776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wisconsinhistory.org/700001020004/0102000053-l.jpg">
            <a:hlinkClick r:id="rId3"/>
          </p:cNvPr>
          <p:cNvPicPr>
            <a:picLocks noChangeAspect="1" noChangeArrowheads="1"/>
          </p:cNvPicPr>
          <p:nvPr/>
        </p:nvPicPr>
        <p:blipFill>
          <a:blip r:embed="rId4" cstate="print"/>
          <a:srcRect/>
          <a:stretch>
            <a:fillRect/>
          </a:stretch>
        </p:blipFill>
        <p:spPr bwMode="auto">
          <a:xfrm>
            <a:off x="2267744" y="1124744"/>
            <a:ext cx="4572000" cy="5354960"/>
          </a:xfrm>
          <a:prstGeom prst="rect">
            <a:avLst/>
          </a:prstGeom>
          <a:noFill/>
        </p:spPr>
      </p:pic>
      <p:sp>
        <p:nvSpPr>
          <p:cNvPr id="6" name="TextBox 5"/>
          <p:cNvSpPr txBox="1"/>
          <p:nvPr/>
        </p:nvSpPr>
        <p:spPr>
          <a:xfrm>
            <a:off x="755576" y="404664"/>
            <a:ext cx="7704856" cy="707886"/>
          </a:xfrm>
          <a:prstGeom prst="rect">
            <a:avLst/>
          </a:prstGeom>
          <a:noFill/>
        </p:spPr>
        <p:txBody>
          <a:bodyPr wrap="square" rtlCol="0">
            <a:spAutoFit/>
          </a:bodyPr>
          <a:lstStyle/>
          <a:p>
            <a:pPr algn="ctr"/>
            <a:r>
              <a:rPr lang="en-GB" sz="4000" b="1" dirty="0" smtClean="0">
                <a:latin typeface="Arial Black" pitchFamily="34" charset="0"/>
              </a:rPr>
              <a:t>MODERN CIRCUS</a:t>
            </a:r>
            <a:endParaRPr lang="en-GB" sz="4000" dirty="0" smtClean="0">
              <a:latin typeface="Arial Black" pitchFamily="34" charset="0"/>
            </a:endParaRPr>
          </a:p>
        </p:txBody>
      </p:sp>
      <p:pic>
        <p:nvPicPr>
          <p:cNvPr id="7" name="Picture 4" descr="C:\Users\Andy Farenden\Desktop\lti_logo.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67147" y="6165304"/>
            <a:ext cx="1625333" cy="4188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smtClean="0">
                <a:latin typeface="Arial Black" pitchFamily="34" charset="0"/>
              </a:rPr>
              <a:t>WORLD WAR II - ADOLF HITLER</a:t>
            </a:r>
            <a:endParaRPr lang="en-GB" sz="4000" dirty="0">
              <a:latin typeface="Arial Black" pitchFamily="34" charset="0"/>
            </a:endParaRPr>
          </a:p>
        </p:txBody>
      </p:sp>
      <p:pic>
        <p:nvPicPr>
          <p:cNvPr id="3074" name="Picture 2" descr="C:\Users\Andy Farenden\Desktop\hitler-gad.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7788" b="17733"/>
          <a:stretch/>
        </p:blipFill>
        <p:spPr bwMode="auto">
          <a:xfrm>
            <a:off x="543620" y="1484784"/>
            <a:ext cx="8060828" cy="450272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C:\Users\Andy Farenden\Desktop\lti_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67147" y="6165304"/>
            <a:ext cx="1625333" cy="418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049813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ndy Farenden\Desktop\treno2.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9146"/>
          <a:stretch/>
        </p:blipFill>
        <p:spPr bwMode="auto">
          <a:xfrm>
            <a:off x="467544" y="980728"/>
            <a:ext cx="8272956" cy="4987393"/>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4" descr="C:\Users\Andy Farenden\Desktop\lti_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67147" y="6165304"/>
            <a:ext cx="1625333" cy="418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640835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Arial Black" pitchFamily="34" charset="0"/>
              </a:rPr>
              <a:t>1968 </a:t>
            </a:r>
            <a:br>
              <a:rPr lang="en-GB" dirty="0" smtClean="0">
                <a:latin typeface="Arial Black" pitchFamily="34" charset="0"/>
              </a:rPr>
            </a:br>
            <a:endParaRPr lang="en-GB" dirty="0">
              <a:latin typeface="Arial Black" pitchFamily="34" charset="0"/>
            </a:endParaRPr>
          </a:p>
        </p:txBody>
      </p:sp>
      <p:sp>
        <p:nvSpPr>
          <p:cNvPr id="3" name="Content Placeholder 2"/>
          <p:cNvSpPr>
            <a:spLocks noGrp="1"/>
          </p:cNvSpPr>
          <p:nvPr>
            <p:ph idx="1"/>
          </p:nvPr>
        </p:nvSpPr>
        <p:spPr>
          <a:xfrm>
            <a:off x="467544" y="3717032"/>
            <a:ext cx="8229600" cy="2260848"/>
          </a:xfrm>
        </p:spPr>
        <p:txBody>
          <a:bodyPr>
            <a:normAutofit lnSpcReduction="10000"/>
          </a:bodyPr>
          <a:lstStyle/>
          <a:p>
            <a:pPr algn="ctr">
              <a:buNone/>
            </a:pPr>
            <a:r>
              <a:rPr lang="en-GB" dirty="0" smtClean="0">
                <a:latin typeface="Arial Black" pitchFamily="34" charset="0"/>
              </a:rPr>
              <a:t>Lord </a:t>
            </a:r>
            <a:r>
              <a:rPr lang="en-GB" dirty="0" err="1" smtClean="0">
                <a:latin typeface="Arial Black" pitchFamily="34" charset="0"/>
              </a:rPr>
              <a:t>Avebury</a:t>
            </a:r>
            <a:r>
              <a:rPr lang="en-GB" dirty="0" smtClean="0">
                <a:latin typeface="Arial Black" pitchFamily="34" charset="0"/>
              </a:rPr>
              <a:t> helps to pass the new</a:t>
            </a:r>
          </a:p>
          <a:p>
            <a:pPr algn="ctr">
              <a:buNone/>
            </a:pPr>
            <a:r>
              <a:rPr lang="en-GB" dirty="0" smtClean="0">
                <a:latin typeface="Arial Black" pitchFamily="34" charset="0"/>
              </a:rPr>
              <a:t>Caravan Sites Act.  From  1970 the</a:t>
            </a:r>
          </a:p>
          <a:p>
            <a:pPr algn="ctr">
              <a:buNone/>
            </a:pPr>
            <a:r>
              <a:rPr lang="en-GB" dirty="0" smtClean="0">
                <a:latin typeface="Arial Black" pitchFamily="34" charset="0"/>
              </a:rPr>
              <a:t>Government has to provide caravan</a:t>
            </a:r>
          </a:p>
          <a:p>
            <a:pPr algn="ctr">
              <a:buNone/>
            </a:pPr>
            <a:r>
              <a:rPr lang="en-GB" dirty="0" smtClean="0">
                <a:latin typeface="Arial Black" pitchFamily="34" charset="0"/>
              </a:rPr>
              <a:t>sites for Travellers</a:t>
            </a:r>
          </a:p>
          <a:p>
            <a:endParaRPr lang="en-GB" dirty="0"/>
          </a:p>
        </p:txBody>
      </p:sp>
      <p:pic>
        <p:nvPicPr>
          <p:cNvPr id="61442" name="Picture 2" descr="https://encrypted-tbn2.gstatic.com/images?q=tbn:ANd9GcQYUQQKo89xZ9DsfSvvTJXR80rvAJbR-sQm_9dF1Hqbs1304KYL3A"/>
          <p:cNvPicPr>
            <a:picLocks noChangeAspect="1" noChangeArrowheads="1"/>
          </p:cNvPicPr>
          <p:nvPr/>
        </p:nvPicPr>
        <p:blipFill>
          <a:blip r:embed="rId3" cstate="print"/>
          <a:srcRect/>
          <a:stretch>
            <a:fillRect/>
          </a:stretch>
        </p:blipFill>
        <p:spPr bwMode="auto">
          <a:xfrm>
            <a:off x="3923928" y="1268760"/>
            <a:ext cx="1524000" cy="2162175"/>
          </a:xfrm>
          <a:prstGeom prst="rect">
            <a:avLst/>
          </a:prstGeom>
          <a:noFill/>
        </p:spPr>
      </p:pic>
      <p:pic>
        <p:nvPicPr>
          <p:cNvPr id="6" name="Picture 4" descr="C:\Users\Andy Farenden\Desktop\lti_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67147" y="6165304"/>
            <a:ext cx="1625333" cy="4188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1442"/>
                                        </p:tgtEl>
                                        <p:attrNameLst>
                                          <p:attrName>style.visibility</p:attrName>
                                        </p:attrNameLst>
                                      </p:cBhvr>
                                      <p:to>
                                        <p:strVal val="visible"/>
                                      </p:to>
                                    </p:set>
                                    <p:animEffect transition="in" filter="fade">
                                      <p:cBhvr>
                                        <p:cTn id="11" dur="1000"/>
                                        <p:tgtEl>
                                          <p:spTgt spid="6144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7701"/>
            <a:ext cx="8229600" cy="1039091"/>
          </a:xfrm>
        </p:spPr>
        <p:txBody>
          <a:bodyPr>
            <a:normAutofit/>
          </a:bodyPr>
          <a:lstStyle/>
          <a:p>
            <a:r>
              <a:rPr lang="en-GB" sz="4000" dirty="0" smtClean="0">
                <a:latin typeface="Arial Black" pitchFamily="34" charset="0"/>
              </a:rPr>
              <a:t>NEW LAW</a:t>
            </a:r>
            <a:endParaRPr lang="en-GB" sz="4000" dirty="0">
              <a:latin typeface="Arial Black" pitchFamily="34" charset="0"/>
            </a:endParaRPr>
          </a:p>
        </p:txBody>
      </p:sp>
      <p:sp>
        <p:nvSpPr>
          <p:cNvPr id="3" name="Content Placeholder 2"/>
          <p:cNvSpPr>
            <a:spLocks noGrp="1"/>
          </p:cNvSpPr>
          <p:nvPr>
            <p:ph idx="1"/>
          </p:nvPr>
        </p:nvSpPr>
        <p:spPr>
          <a:xfrm>
            <a:off x="313184" y="1567333"/>
            <a:ext cx="8579296" cy="4525963"/>
          </a:xfrm>
        </p:spPr>
        <p:txBody>
          <a:bodyPr>
            <a:normAutofit/>
          </a:bodyPr>
          <a:lstStyle/>
          <a:p>
            <a:pPr>
              <a:buNone/>
            </a:pPr>
            <a:r>
              <a:rPr lang="en-GB" sz="4000" dirty="0" smtClean="0">
                <a:latin typeface="Arial Black" pitchFamily="34" charset="0"/>
              </a:rPr>
              <a:t>Race Relations Act 1976</a:t>
            </a:r>
          </a:p>
          <a:p>
            <a:pPr>
              <a:buNone/>
            </a:pPr>
            <a:r>
              <a:rPr lang="en-GB" sz="4000" dirty="0" smtClean="0">
                <a:latin typeface="Arial Black" pitchFamily="34" charset="0"/>
              </a:rPr>
              <a:t>Gypsies and Irish Travellers</a:t>
            </a:r>
          </a:p>
          <a:p>
            <a:pPr>
              <a:buNone/>
            </a:pPr>
            <a:r>
              <a:rPr lang="en-GB" sz="4000" dirty="0" smtClean="0">
                <a:latin typeface="Arial Black" pitchFamily="34" charset="0"/>
              </a:rPr>
              <a:t>are protected under this law</a:t>
            </a:r>
          </a:p>
          <a:p>
            <a:pPr>
              <a:buNone/>
            </a:pPr>
            <a:endParaRPr lang="en-GB" sz="4000" dirty="0" smtClean="0">
              <a:latin typeface="Arial Black" pitchFamily="34" charset="0"/>
            </a:endParaRPr>
          </a:p>
          <a:p>
            <a:pPr>
              <a:buNone/>
            </a:pPr>
            <a:r>
              <a:rPr lang="en-GB" sz="4000" dirty="0" smtClean="0">
                <a:latin typeface="Arial Black" pitchFamily="34" charset="0"/>
              </a:rPr>
              <a:t>Updated in 2000</a:t>
            </a:r>
          </a:p>
          <a:p>
            <a:pPr marL="0" indent="0">
              <a:buNone/>
            </a:pPr>
            <a:endParaRPr lang="en-GB" dirty="0"/>
          </a:p>
        </p:txBody>
      </p:sp>
      <p:pic>
        <p:nvPicPr>
          <p:cNvPr id="5" name="Picture 4" descr="C:\Users\Andy Farenden\Desktop\lti_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67147" y="6165304"/>
            <a:ext cx="1625333" cy="418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66977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Arial Black" pitchFamily="34" charset="0"/>
              </a:rPr>
              <a:t>NEW TRAVELLERS</a:t>
            </a:r>
            <a:endParaRPr lang="en-GB" dirty="0">
              <a:latin typeface="Arial Black" pitchFamily="34" charset="0"/>
            </a:endParaRPr>
          </a:p>
        </p:txBody>
      </p:sp>
      <p:pic>
        <p:nvPicPr>
          <p:cNvPr id="67587" name="Picture 3" descr="C:\Users\home\AppData\Local\Temp\jZip\jZipF190\jZip1B49\New_Travellers_Wagon2.JPG"/>
          <p:cNvPicPr>
            <a:picLocks noChangeAspect="1" noChangeArrowheads="1"/>
          </p:cNvPicPr>
          <p:nvPr/>
        </p:nvPicPr>
        <p:blipFill>
          <a:blip r:embed="rId3" cstate="print"/>
          <a:srcRect/>
          <a:stretch>
            <a:fillRect/>
          </a:stretch>
        </p:blipFill>
        <p:spPr bwMode="auto">
          <a:xfrm>
            <a:off x="1655676" y="1772816"/>
            <a:ext cx="5832648" cy="3826217"/>
          </a:xfrm>
          <a:prstGeom prst="rect">
            <a:avLst/>
          </a:prstGeom>
          <a:noFill/>
        </p:spPr>
      </p:pic>
      <p:pic>
        <p:nvPicPr>
          <p:cNvPr id="5" name="Picture 4" descr="C:\Users\Andy Farenden\Desktop\lti_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67147" y="6165304"/>
            <a:ext cx="1625333" cy="4188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7587"/>
                                        </p:tgtEl>
                                        <p:attrNameLst>
                                          <p:attrName>style.visibility</p:attrName>
                                        </p:attrNameLst>
                                      </p:cBhvr>
                                      <p:to>
                                        <p:strVal val="visible"/>
                                      </p:to>
                                    </p:set>
                                    <p:animEffect transition="in" filter="fade">
                                      <p:cBhvr>
                                        <p:cTn id="11" dur="10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smtClean="0">
                <a:latin typeface="Arial Black" pitchFamily="34" charset="0"/>
              </a:rPr>
              <a:t>1994</a:t>
            </a:r>
            <a:endParaRPr lang="en-GB" sz="4800" dirty="0">
              <a:latin typeface="Arial Black" pitchFamily="34" charset="0"/>
            </a:endParaRPr>
          </a:p>
        </p:txBody>
      </p:sp>
      <p:pic>
        <p:nvPicPr>
          <p:cNvPr id="68610" name="Picture 2" descr="C:\Users\home\AppData\Local\Temp\jZip\jZip201F9\jZip27138\Gypsy_Travellers2.JPG"/>
          <p:cNvPicPr>
            <a:picLocks noChangeAspect="1" noChangeArrowheads="1"/>
          </p:cNvPicPr>
          <p:nvPr/>
        </p:nvPicPr>
        <p:blipFill>
          <a:blip r:embed="rId3" cstate="print"/>
          <a:srcRect/>
          <a:stretch>
            <a:fillRect/>
          </a:stretch>
        </p:blipFill>
        <p:spPr bwMode="auto">
          <a:xfrm>
            <a:off x="1524000" y="1429512"/>
            <a:ext cx="6096000" cy="3998976"/>
          </a:xfrm>
          <a:prstGeom prst="rect">
            <a:avLst/>
          </a:prstGeom>
          <a:noFill/>
        </p:spPr>
      </p:pic>
      <p:pic>
        <p:nvPicPr>
          <p:cNvPr id="6" name="Picture 4" descr="C:\Users\Andy Farenden\Desktop\lti_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67147" y="6165304"/>
            <a:ext cx="1625333" cy="4188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8610"/>
                                        </p:tgtEl>
                                        <p:attrNameLst>
                                          <p:attrName>style.visibility</p:attrName>
                                        </p:attrNameLst>
                                      </p:cBhvr>
                                      <p:to>
                                        <p:strVal val="visible"/>
                                      </p:to>
                                    </p:set>
                                    <p:animEffect transition="in" filter="fade">
                                      <p:cBhvr>
                                        <p:cTn id="11" dur="10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7544" y="0"/>
            <a:ext cx="8229600" cy="1143000"/>
          </a:xfrm>
        </p:spPr>
        <p:txBody>
          <a:bodyPr/>
          <a:lstStyle/>
          <a:p>
            <a:r>
              <a:rPr lang="en-GB" sz="3600" b="1" dirty="0" smtClean="0">
                <a:latin typeface="Arial Black" pitchFamily="34" charset="0"/>
              </a:rPr>
              <a:t>WHO ARE THE TRAVELLERS?</a:t>
            </a:r>
            <a:endParaRPr lang="en-GB" sz="3600" dirty="0">
              <a:latin typeface="Arial Black" pitchFamily="34" charset="0"/>
            </a:endParaRPr>
          </a:p>
        </p:txBody>
      </p:sp>
      <p:sp>
        <p:nvSpPr>
          <p:cNvPr id="6159" name="Text Box 15"/>
          <p:cNvSpPr txBox="1">
            <a:spLocks noChangeArrowheads="1"/>
          </p:cNvSpPr>
          <p:nvPr/>
        </p:nvSpPr>
        <p:spPr bwMode="auto">
          <a:xfrm>
            <a:off x="827584" y="1340768"/>
            <a:ext cx="7344816" cy="5062924"/>
          </a:xfrm>
          <a:prstGeom prst="rect">
            <a:avLst/>
          </a:prstGeom>
          <a:noFill/>
          <a:ln w="9525">
            <a:noFill/>
            <a:miter lim="800000"/>
            <a:headEnd/>
            <a:tailEnd/>
          </a:ln>
          <a:effectLst/>
        </p:spPr>
        <p:txBody>
          <a:bodyPr wrap="square">
            <a:spAutoFit/>
          </a:bodyPr>
          <a:lstStyle/>
          <a:p>
            <a:pPr marL="261938" indent="-261938">
              <a:spcBef>
                <a:spcPct val="50000"/>
              </a:spcBef>
              <a:tabLst>
                <a:tab pos="261938" algn="l"/>
              </a:tabLst>
            </a:pPr>
            <a:r>
              <a:rPr lang="en-GB" sz="1700" dirty="0" smtClean="0">
                <a:latin typeface="Arial Black" pitchFamily="34" charset="0"/>
              </a:rPr>
              <a:t>There are several main groups of Travellers in the</a:t>
            </a:r>
          </a:p>
          <a:p>
            <a:pPr marL="261938" indent="-261938">
              <a:spcBef>
                <a:spcPct val="50000"/>
              </a:spcBef>
              <a:tabLst>
                <a:tab pos="261938" algn="l"/>
              </a:tabLst>
            </a:pPr>
            <a:r>
              <a:rPr lang="en-GB" sz="1700" dirty="0" smtClean="0">
                <a:latin typeface="Arial Black" pitchFamily="34" charset="0"/>
              </a:rPr>
              <a:t>United Kingdom</a:t>
            </a:r>
          </a:p>
          <a:p>
            <a:pPr marL="261938" indent="-261938">
              <a:spcBef>
                <a:spcPct val="50000"/>
              </a:spcBef>
              <a:tabLst>
                <a:tab pos="261938" algn="l"/>
              </a:tabLst>
            </a:pPr>
            <a:endParaRPr lang="en-GB" sz="1700" dirty="0" smtClean="0">
              <a:latin typeface="Arial Black" pitchFamily="34" charset="0"/>
            </a:endParaRPr>
          </a:p>
          <a:p>
            <a:pPr marL="261938" indent="-261938">
              <a:spcBef>
                <a:spcPct val="50000"/>
              </a:spcBef>
              <a:buFontTx/>
              <a:buChar char="•"/>
              <a:tabLst>
                <a:tab pos="261938" algn="l"/>
              </a:tabLst>
            </a:pPr>
            <a:r>
              <a:rPr lang="en-GB" sz="1700" dirty="0" smtClean="0">
                <a:latin typeface="Arial Black" pitchFamily="34" charset="0"/>
              </a:rPr>
              <a:t>Anglo-Romany </a:t>
            </a:r>
            <a:r>
              <a:rPr lang="en-GB" sz="1700" dirty="0">
                <a:latin typeface="Arial Black" pitchFamily="34" charset="0"/>
              </a:rPr>
              <a:t>Gypsies and Irish Travellers, Welsh Gypsies and Scottish Travellers</a:t>
            </a:r>
            <a:br>
              <a:rPr lang="en-GB" sz="1700" dirty="0">
                <a:latin typeface="Arial Black" pitchFamily="34" charset="0"/>
              </a:rPr>
            </a:br>
            <a:endParaRPr lang="en-GB" sz="1700" dirty="0">
              <a:latin typeface="Arial Black" pitchFamily="34" charset="0"/>
            </a:endParaRPr>
          </a:p>
          <a:p>
            <a:pPr marL="261938" indent="-261938">
              <a:spcBef>
                <a:spcPct val="50000"/>
              </a:spcBef>
              <a:buFontTx/>
              <a:buChar char="•"/>
              <a:tabLst>
                <a:tab pos="261938" algn="l"/>
              </a:tabLst>
            </a:pPr>
            <a:r>
              <a:rPr lang="en-GB" sz="1700" dirty="0">
                <a:latin typeface="Arial Black" pitchFamily="34" charset="0"/>
              </a:rPr>
              <a:t>Fairground or Show people</a:t>
            </a:r>
            <a:br>
              <a:rPr lang="en-GB" sz="1700" dirty="0">
                <a:latin typeface="Arial Black" pitchFamily="34" charset="0"/>
              </a:rPr>
            </a:br>
            <a:endParaRPr lang="en-GB" sz="1700" dirty="0">
              <a:latin typeface="Arial Black" pitchFamily="34" charset="0"/>
            </a:endParaRPr>
          </a:p>
          <a:p>
            <a:pPr marL="261938" indent="-261938">
              <a:spcBef>
                <a:spcPct val="50000"/>
              </a:spcBef>
              <a:buFontTx/>
              <a:buChar char="•"/>
              <a:tabLst>
                <a:tab pos="261938" algn="l"/>
              </a:tabLst>
            </a:pPr>
            <a:r>
              <a:rPr lang="en-GB" sz="1700" dirty="0">
                <a:latin typeface="Arial Black" pitchFamily="34" charset="0"/>
              </a:rPr>
              <a:t>Circus </a:t>
            </a:r>
            <a:r>
              <a:rPr lang="en-GB" sz="1700" dirty="0" smtClean="0">
                <a:latin typeface="Arial Black" pitchFamily="34" charset="0"/>
              </a:rPr>
              <a:t>families</a:t>
            </a:r>
            <a:br>
              <a:rPr lang="en-GB" sz="1700" dirty="0" smtClean="0">
                <a:latin typeface="Arial Black" pitchFamily="34" charset="0"/>
              </a:rPr>
            </a:br>
            <a:endParaRPr lang="en-GB" sz="1700" dirty="0">
              <a:latin typeface="Arial Black" pitchFamily="34" charset="0"/>
            </a:endParaRPr>
          </a:p>
          <a:p>
            <a:pPr marL="261938" indent="-261938">
              <a:spcBef>
                <a:spcPct val="50000"/>
              </a:spcBef>
              <a:buFontTx/>
              <a:buChar char="•"/>
              <a:tabLst>
                <a:tab pos="261938" algn="l"/>
              </a:tabLst>
            </a:pPr>
            <a:r>
              <a:rPr lang="en-GB" sz="1700" dirty="0">
                <a:latin typeface="Arial Black" pitchFamily="34" charset="0"/>
              </a:rPr>
              <a:t>Boat people</a:t>
            </a:r>
            <a:br>
              <a:rPr lang="en-GB" sz="1700" dirty="0">
                <a:latin typeface="Arial Black" pitchFamily="34" charset="0"/>
              </a:rPr>
            </a:br>
            <a:endParaRPr lang="en-GB" sz="1700" dirty="0">
              <a:latin typeface="Arial Black" pitchFamily="34" charset="0"/>
            </a:endParaRPr>
          </a:p>
          <a:p>
            <a:pPr marL="261938" indent="-261938">
              <a:spcBef>
                <a:spcPct val="50000"/>
              </a:spcBef>
              <a:buFontTx/>
              <a:buChar char="•"/>
              <a:tabLst>
                <a:tab pos="261938" algn="l"/>
              </a:tabLst>
            </a:pPr>
            <a:r>
              <a:rPr lang="en-GB" sz="1700" dirty="0">
                <a:latin typeface="Arial Black" pitchFamily="34" charset="0"/>
              </a:rPr>
              <a:t>New Travellers</a:t>
            </a:r>
            <a:br>
              <a:rPr lang="en-GB" sz="1700" dirty="0">
                <a:latin typeface="Arial Black" pitchFamily="34" charset="0"/>
              </a:rPr>
            </a:br>
            <a:endParaRPr lang="en-GB" sz="1700" dirty="0">
              <a:latin typeface="Arial Black" pitchFamily="34" charset="0"/>
            </a:endParaRPr>
          </a:p>
          <a:p>
            <a:pPr marL="261938" indent="-261938">
              <a:spcBef>
                <a:spcPct val="50000"/>
              </a:spcBef>
              <a:buFontTx/>
              <a:buChar char="•"/>
              <a:tabLst>
                <a:tab pos="261938" algn="l"/>
              </a:tabLst>
            </a:pPr>
            <a:r>
              <a:rPr lang="en-GB" sz="1700" dirty="0">
                <a:latin typeface="Arial Black" pitchFamily="34" charset="0"/>
              </a:rPr>
              <a:t>Roma</a:t>
            </a:r>
            <a:endParaRPr lang="en-US" sz="1700" dirty="0">
              <a:latin typeface="Arial Black" pitchFamily="34" charset="0"/>
            </a:endParaRPr>
          </a:p>
        </p:txBody>
      </p:sp>
      <p:pic>
        <p:nvPicPr>
          <p:cNvPr id="7" name="Picture 4" descr="C:\Users\Andy Farenden\Desktop\lti_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67147" y="6165304"/>
            <a:ext cx="1625333" cy="4188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159">
                                            <p:txEl>
                                              <p:pRg st="0" end="0"/>
                                            </p:txEl>
                                          </p:spTgt>
                                        </p:tgtEl>
                                        <p:attrNameLst>
                                          <p:attrName>style.visibility</p:attrName>
                                        </p:attrNameLst>
                                      </p:cBhvr>
                                      <p:to>
                                        <p:strVal val="visible"/>
                                      </p:to>
                                    </p:set>
                                    <p:animEffect transition="in" filter="fade">
                                      <p:cBhvr>
                                        <p:cTn id="11" dur="1000"/>
                                        <p:tgtEl>
                                          <p:spTgt spid="6159">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159">
                                            <p:txEl>
                                              <p:pRg st="1" end="1"/>
                                            </p:txEl>
                                          </p:spTgt>
                                        </p:tgtEl>
                                        <p:attrNameLst>
                                          <p:attrName>style.visibility</p:attrName>
                                        </p:attrNameLst>
                                      </p:cBhvr>
                                      <p:to>
                                        <p:strVal val="visible"/>
                                      </p:to>
                                    </p:set>
                                    <p:animEffect transition="in" filter="fade">
                                      <p:cBhvr>
                                        <p:cTn id="14" dur="1000"/>
                                        <p:tgtEl>
                                          <p:spTgt spid="6159">
                                            <p:txEl>
                                              <p:pRg st="1" end="1"/>
                                            </p:txEl>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6159">
                                            <p:txEl>
                                              <p:pRg st="3" end="3"/>
                                            </p:txEl>
                                          </p:spTgt>
                                        </p:tgtEl>
                                        <p:attrNameLst>
                                          <p:attrName>style.visibility</p:attrName>
                                        </p:attrNameLst>
                                      </p:cBhvr>
                                      <p:to>
                                        <p:strVal val="visible"/>
                                      </p:to>
                                    </p:set>
                                    <p:animEffect transition="in" filter="fade">
                                      <p:cBhvr>
                                        <p:cTn id="18" dur="1000"/>
                                        <p:tgtEl>
                                          <p:spTgt spid="6159">
                                            <p:txEl>
                                              <p:pRg st="3" end="3"/>
                                            </p:txEl>
                                          </p:spTgt>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6159">
                                            <p:txEl>
                                              <p:pRg st="4" end="4"/>
                                            </p:txEl>
                                          </p:spTgt>
                                        </p:tgtEl>
                                        <p:attrNameLst>
                                          <p:attrName>style.visibility</p:attrName>
                                        </p:attrNameLst>
                                      </p:cBhvr>
                                      <p:to>
                                        <p:strVal val="visible"/>
                                      </p:to>
                                    </p:set>
                                    <p:animEffect transition="in" filter="fade">
                                      <p:cBhvr>
                                        <p:cTn id="22" dur="1000"/>
                                        <p:tgtEl>
                                          <p:spTgt spid="6159">
                                            <p:txEl>
                                              <p:pRg st="4" end="4"/>
                                            </p:txEl>
                                          </p:spTgt>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6159">
                                            <p:txEl>
                                              <p:pRg st="5" end="5"/>
                                            </p:txEl>
                                          </p:spTgt>
                                        </p:tgtEl>
                                        <p:attrNameLst>
                                          <p:attrName>style.visibility</p:attrName>
                                        </p:attrNameLst>
                                      </p:cBhvr>
                                      <p:to>
                                        <p:strVal val="visible"/>
                                      </p:to>
                                    </p:set>
                                    <p:animEffect transition="in" filter="fade">
                                      <p:cBhvr>
                                        <p:cTn id="26" dur="1000"/>
                                        <p:tgtEl>
                                          <p:spTgt spid="6159">
                                            <p:txEl>
                                              <p:pRg st="5" end="5"/>
                                            </p:txEl>
                                          </p:spTgt>
                                        </p:tgtEl>
                                      </p:cBhvr>
                                    </p:animEffect>
                                  </p:childTnLst>
                                </p:cTn>
                              </p:par>
                            </p:childTnLst>
                          </p:cTn>
                        </p:par>
                        <p:par>
                          <p:cTn id="27" fill="hold">
                            <p:stCondLst>
                              <p:cond delay="5000"/>
                            </p:stCondLst>
                            <p:childTnLst>
                              <p:par>
                                <p:cTn id="28" presetID="10" presetClass="entr" presetSubtype="0" fill="hold" grpId="0" nodeType="afterEffect">
                                  <p:stCondLst>
                                    <p:cond delay="0"/>
                                  </p:stCondLst>
                                  <p:childTnLst>
                                    <p:set>
                                      <p:cBhvr>
                                        <p:cTn id="29" dur="1" fill="hold">
                                          <p:stCondLst>
                                            <p:cond delay="0"/>
                                          </p:stCondLst>
                                        </p:cTn>
                                        <p:tgtEl>
                                          <p:spTgt spid="6159">
                                            <p:txEl>
                                              <p:pRg st="6" end="6"/>
                                            </p:txEl>
                                          </p:spTgt>
                                        </p:tgtEl>
                                        <p:attrNameLst>
                                          <p:attrName>style.visibility</p:attrName>
                                        </p:attrNameLst>
                                      </p:cBhvr>
                                      <p:to>
                                        <p:strVal val="visible"/>
                                      </p:to>
                                    </p:set>
                                    <p:animEffect transition="in" filter="fade">
                                      <p:cBhvr>
                                        <p:cTn id="30" dur="1000"/>
                                        <p:tgtEl>
                                          <p:spTgt spid="6159">
                                            <p:txEl>
                                              <p:pRg st="6" end="6"/>
                                            </p:txEl>
                                          </p:spTgt>
                                        </p:tgtEl>
                                      </p:cBhvr>
                                    </p:animEffect>
                                  </p:childTnLst>
                                </p:cTn>
                              </p:par>
                            </p:childTnLst>
                          </p:cTn>
                        </p:par>
                        <p:par>
                          <p:cTn id="31" fill="hold">
                            <p:stCondLst>
                              <p:cond delay="6000"/>
                            </p:stCondLst>
                            <p:childTnLst>
                              <p:par>
                                <p:cTn id="32" presetID="10" presetClass="entr" presetSubtype="0" fill="hold" grpId="0" nodeType="afterEffect">
                                  <p:stCondLst>
                                    <p:cond delay="0"/>
                                  </p:stCondLst>
                                  <p:childTnLst>
                                    <p:set>
                                      <p:cBhvr>
                                        <p:cTn id="33" dur="1" fill="hold">
                                          <p:stCondLst>
                                            <p:cond delay="0"/>
                                          </p:stCondLst>
                                        </p:cTn>
                                        <p:tgtEl>
                                          <p:spTgt spid="6159">
                                            <p:txEl>
                                              <p:pRg st="7" end="7"/>
                                            </p:txEl>
                                          </p:spTgt>
                                        </p:tgtEl>
                                        <p:attrNameLst>
                                          <p:attrName>style.visibility</p:attrName>
                                        </p:attrNameLst>
                                      </p:cBhvr>
                                      <p:to>
                                        <p:strVal val="visible"/>
                                      </p:to>
                                    </p:set>
                                    <p:animEffect transition="in" filter="fade">
                                      <p:cBhvr>
                                        <p:cTn id="34" dur="1000"/>
                                        <p:tgtEl>
                                          <p:spTgt spid="6159">
                                            <p:txEl>
                                              <p:pRg st="7" end="7"/>
                                            </p:txEl>
                                          </p:spTgt>
                                        </p:tgtEl>
                                      </p:cBhvr>
                                    </p:animEffect>
                                  </p:childTnLst>
                                </p:cTn>
                              </p:par>
                            </p:childTnLst>
                          </p:cTn>
                        </p:par>
                        <p:par>
                          <p:cTn id="35" fill="hold">
                            <p:stCondLst>
                              <p:cond delay="7000"/>
                            </p:stCondLst>
                            <p:childTnLst>
                              <p:par>
                                <p:cTn id="36" presetID="10" presetClass="entr" presetSubtype="0" fill="hold" grpId="0" nodeType="afterEffect">
                                  <p:stCondLst>
                                    <p:cond delay="0"/>
                                  </p:stCondLst>
                                  <p:childTnLst>
                                    <p:set>
                                      <p:cBhvr>
                                        <p:cTn id="37" dur="1" fill="hold">
                                          <p:stCondLst>
                                            <p:cond delay="0"/>
                                          </p:stCondLst>
                                        </p:cTn>
                                        <p:tgtEl>
                                          <p:spTgt spid="6159">
                                            <p:txEl>
                                              <p:pRg st="8" end="8"/>
                                            </p:txEl>
                                          </p:spTgt>
                                        </p:tgtEl>
                                        <p:attrNameLst>
                                          <p:attrName>style.visibility</p:attrName>
                                        </p:attrNameLst>
                                      </p:cBhvr>
                                      <p:to>
                                        <p:strVal val="visible"/>
                                      </p:to>
                                    </p:set>
                                    <p:animEffect transition="in" filter="fade">
                                      <p:cBhvr>
                                        <p:cTn id="38" dur="1000"/>
                                        <p:tgtEl>
                                          <p:spTgt spid="61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59" grpId="0" uiExpand="1"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71600" y="1484784"/>
            <a:ext cx="2160240" cy="523220"/>
          </a:xfrm>
          <a:prstGeom prst="rect">
            <a:avLst/>
          </a:prstGeom>
          <a:noFill/>
          <a:ln w="9525">
            <a:noFill/>
            <a:miter lim="800000"/>
            <a:headEnd/>
            <a:tailEnd/>
          </a:ln>
          <a:effectLst/>
        </p:spPr>
        <p:txBody>
          <a:bodyPr wrap="square">
            <a:spAutoFit/>
          </a:bodyPr>
          <a:lstStyle/>
          <a:p>
            <a:pPr>
              <a:spcBef>
                <a:spcPct val="50000"/>
              </a:spcBef>
            </a:pPr>
            <a:r>
              <a:rPr lang="en-GB" sz="2800" b="1" dirty="0" err="1">
                <a:latin typeface="Arial Black" pitchFamily="34" charset="0"/>
                <a:cs typeface="Arial" charset="0"/>
              </a:rPr>
              <a:t>Kushti</a:t>
            </a:r>
            <a:endParaRPr lang="en-GB" sz="2800" b="1" dirty="0">
              <a:latin typeface="Arial Black" pitchFamily="34" charset="0"/>
              <a:cs typeface="Arial" charset="0"/>
            </a:endParaRPr>
          </a:p>
        </p:txBody>
      </p:sp>
      <p:sp>
        <p:nvSpPr>
          <p:cNvPr id="5" name="Text Box 3"/>
          <p:cNvSpPr txBox="1">
            <a:spLocks noChangeArrowheads="1"/>
          </p:cNvSpPr>
          <p:nvPr/>
        </p:nvSpPr>
        <p:spPr bwMode="auto">
          <a:xfrm>
            <a:off x="971600" y="2276872"/>
            <a:ext cx="1918304" cy="523220"/>
          </a:xfrm>
          <a:prstGeom prst="rect">
            <a:avLst/>
          </a:prstGeom>
          <a:noFill/>
          <a:ln w="9525">
            <a:noFill/>
            <a:miter lim="800000"/>
            <a:headEnd/>
            <a:tailEnd/>
          </a:ln>
          <a:effectLst/>
        </p:spPr>
        <p:txBody>
          <a:bodyPr wrap="square">
            <a:spAutoFit/>
          </a:bodyPr>
          <a:lstStyle/>
          <a:p>
            <a:pPr>
              <a:spcBef>
                <a:spcPct val="50000"/>
              </a:spcBef>
            </a:pPr>
            <a:r>
              <a:rPr lang="en-GB" sz="2800" b="1" dirty="0">
                <a:latin typeface="Arial Black" pitchFamily="34" charset="0"/>
                <a:cs typeface="Arial" charset="0"/>
              </a:rPr>
              <a:t>Holler</a:t>
            </a:r>
          </a:p>
        </p:txBody>
      </p:sp>
      <p:sp>
        <p:nvSpPr>
          <p:cNvPr id="6" name="Text Box 4"/>
          <p:cNvSpPr txBox="1">
            <a:spLocks noChangeArrowheads="1"/>
          </p:cNvSpPr>
          <p:nvPr/>
        </p:nvSpPr>
        <p:spPr bwMode="auto">
          <a:xfrm>
            <a:off x="971600" y="2924944"/>
            <a:ext cx="2279226" cy="523220"/>
          </a:xfrm>
          <a:prstGeom prst="rect">
            <a:avLst/>
          </a:prstGeom>
          <a:noFill/>
          <a:ln w="9525">
            <a:noFill/>
            <a:miter lim="800000"/>
            <a:headEnd/>
            <a:tailEnd/>
          </a:ln>
          <a:effectLst/>
        </p:spPr>
        <p:txBody>
          <a:bodyPr wrap="square">
            <a:spAutoFit/>
          </a:bodyPr>
          <a:lstStyle/>
          <a:p>
            <a:pPr>
              <a:spcBef>
                <a:spcPct val="50000"/>
              </a:spcBef>
            </a:pPr>
            <a:r>
              <a:rPr lang="en-GB" sz="2800" b="1" dirty="0">
                <a:latin typeface="Arial Black" pitchFamily="34" charset="0"/>
                <a:cs typeface="Arial" charset="0"/>
              </a:rPr>
              <a:t>Frit</a:t>
            </a:r>
          </a:p>
        </p:txBody>
      </p:sp>
      <p:sp>
        <p:nvSpPr>
          <p:cNvPr id="7" name="Text Box 6"/>
          <p:cNvSpPr txBox="1">
            <a:spLocks noChangeArrowheads="1"/>
          </p:cNvSpPr>
          <p:nvPr/>
        </p:nvSpPr>
        <p:spPr bwMode="auto">
          <a:xfrm>
            <a:off x="4572000" y="1484784"/>
            <a:ext cx="3168352" cy="523220"/>
          </a:xfrm>
          <a:prstGeom prst="rect">
            <a:avLst/>
          </a:prstGeom>
          <a:noFill/>
          <a:ln w="9525">
            <a:noFill/>
            <a:miter lim="800000"/>
            <a:headEnd/>
            <a:tailEnd/>
          </a:ln>
          <a:effectLst/>
        </p:spPr>
        <p:txBody>
          <a:bodyPr wrap="square">
            <a:spAutoFit/>
          </a:bodyPr>
          <a:lstStyle/>
          <a:p>
            <a:pPr>
              <a:spcBef>
                <a:spcPct val="50000"/>
              </a:spcBef>
            </a:pPr>
            <a:r>
              <a:rPr lang="en-GB" sz="2800" b="1" dirty="0" smtClean="0">
                <a:latin typeface="Arial Black" pitchFamily="34" charset="0"/>
                <a:cs typeface="Arial" charset="0"/>
              </a:rPr>
              <a:t>Nice, good</a:t>
            </a:r>
            <a:endParaRPr lang="en-GB" sz="2800" b="1" dirty="0">
              <a:latin typeface="Arial Black" pitchFamily="34" charset="0"/>
              <a:cs typeface="Arial" charset="0"/>
            </a:endParaRPr>
          </a:p>
        </p:txBody>
      </p:sp>
      <p:sp>
        <p:nvSpPr>
          <p:cNvPr id="8" name="Text Box 7"/>
          <p:cNvSpPr txBox="1">
            <a:spLocks noChangeArrowheads="1"/>
          </p:cNvSpPr>
          <p:nvPr/>
        </p:nvSpPr>
        <p:spPr bwMode="auto">
          <a:xfrm>
            <a:off x="4572000" y="2276872"/>
            <a:ext cx="2520280" cy="523220"/>
          </a:xfrm>
          <a:prstGeom prst="rect">
            <a:avLst/>
          </a:prstGeom>
          <a:noFill/>
          <a:ln w="9525">
            <a:noFill/>
            <a:miter lim="800000"/>
            <a:headEnd/>
            <a:tailEnd/>
          </a:ln>
          <a:effectLst/>
        </p:spPr>
        <p:txBody>
          <a:bodyPr wrap="square">
            <a:spAutoFit/>
          </a:bodyPr>
          <a:lstStyle/>
          <a:p>
            <a:pPr>
              <a:spcBef>
                <a:spcPct val="50000"/>
              </a:spcBef>
            </a:pPr>
            <a:r>
              <a:rPr lang="en-GB" sz="2800" b="1" dirty="0">
                <a:latin typeface="Arial Black" pitchFamily="34" charset="0"/>
                <a:cs typeface="Arial" charset="0"/>
              </a:rPr>
              <a:t>Shout</a:t>
            </a:r>
          </a:p>
        </p:txBody>
      </p:sp>
      <p:sp>
        <p:nvSpPr>
          <p:cNvPr id="9" name="Text Box 8"/>
          <p:cNvSpPr txBox="1">
            <a:spLocks noChangeArrowheads="1"/>
          </p:cNvSpPr>
          <p:nvPr/>
        </p:nvSpPr>
        <p:spPr bwMode="auto">
          <a:xfrm>
            <a:off x="4572000" y="2924944"/>
            <a:ext cx="3168352" cy="523220"/>
          </a:xfrm>
          <a:prstGeom prst="rect">
            <a:avLst/>
          </a:prstGeom>
          <a:noFill/>
          <a:ln w="9525">
            <a:noFill/>
            <a:miter lim="800000"/>
            <a:headEnd/>
            <a:tailEnd/>
          </a:ln>
          <a:effectLst/>
        </p:spPr>
        <p:txBody>
          <a:bodyPr wrap="square">
            <a:spAutoFit/>
          </a:bodyPr>
          <a:lstStyle/>
          <a:p>
            <a:pPr>
              <a:spcBef>
                <a:spcPct val="50000"/>
              </a:spcBef>
            </a:pPr>
            <a:r>
              <a:rPr lang="en-GB" sz="2800" b="1" dirty="0">
                <a:latin typeface="Arial Black" pitchFamily="34" charset="0"/>
                <a:cs typeface="Arial" charset="0"/>
              </a:rPr>
              <a:t>Frightened</a:t>
            </a:r>
          </a:p>
        </p:txBody>
      </p:sp>
      <p:sp>
        <p:nvSpPr>
          <p:cNvPr id="10" name="Text Box 12"/>
          <p:cNvSpPr txBox="1">
            <a:spLocks noChangeArrowheads="1"/>
          </p:cNvSpPr>
          <p:nvPr/>
        </p:nvSpPr>
        <p:spPr bwMode="auto">
          <a:xfrm>
            <a:off x="971600" y="4365104"/>
            <a:ext cx="2160240" cy="523220"/>
          </a:xfrm>
          <a:prstGeom prst="rect">
            <a:avLst/>
          </a:prstGeom>
          <a:noFill/>
          <a:ln w="9525">
            <a:noFill/>
            <a:miter lim="800000"/>
            <a:headEnd/>
            <a:tailEnd/>
          </a:ln>
          <a:effectLst/>
        </p:spPr>
        <p:txBody>
          <a:bodyPr wrap="square">
            <a:spAutoFit/>
          </a:bodyPr>
          <a:lstStyle/>
          <a:p>
            <a:pPr>
              <a:spcBef>
                <a:spcPct val="50000"/>
              </a:spcBef>
            </a:pPr>
            <a:r>
              <a:rPr lang="en-GB" sz="2800" b="1" dirty="0">
                <a:latin typeface="Arial Black" pitchFamily="34" charset="0"/>
                <a:cs typeface="Arial" charset="0"/>
              </a:rPr>
              <a:t>Mush</a:t>
            </a:r>
          </a:p>
        </p:txBody>
      </p:sp>
      <p:sp>
        <p:nvSpPr>
          <p:cNvPr id="11" name="Text Box 13"/>
          <p:cNvSpPr txBox="1">
            <a:spLocks noChangeArrowheads="1"/>
          </p:cNvSpPr>
          <p:nvPr/>
        </p:nvSpPr>
        <p:spPr bwMode="auto">
          <a:xfrm>
            <a:off x="4572000" y="4365104"/>
            <a:ext cx="1296988" cy="523220"/>
          </a:xfrm>
          <a:prstGeom prst="rect">
            <a:avLst/>
          </a:prstGeom>
          <a:noFill/>
          <a:ln w="9525">
            <a:noFill/>
            <a:miter lim="800000"/>
            <a:headEnd/>
            <a:tailEnd/>
          </a:ln>
          <a:effectLst/>
        </p:spPr>
        <p:txBody>
          <a:bodyPr wrap="square">
            <a:spAutoFit/>
          </a:bodyPr>
          <a:lstStyle/>
          <a:p>
            <a:pPr>
              <a:spcBef>
                <a:spcPct val="50000"/>
              </a:spcBef>
            </a:pPr>
            <a:r>
              <a:rPr lang="en-GB" sz="2800" b="1" dirty="0">
                <a:latin typeface="Arial Black" pitchFamily="34" charset="0"/>
                <a:cs typeface="Arial" charset="0"/>
              </a:rPr>
              <a:t>Man</a:t>
            </a:r>
          </a:p>
        </p:txBody>
      </p:sp>
      <p:sp>
        <p:nvSpPr>
          <p:cNvPr id="12" name="Text Box 14"/>
          <p:cNvSpPr txBox="1">
            <a:spLocks noChangeArrowheads="1"/>
          </p:cNvSpPr>
          <p:nvPr/>
        </p:nvSpPr>
        <p:spPr bwMode="auto">
          <a:xfrm>
            <a:off x="971600" y="5013176"/>
            <a:ext cx="2758513" cy="523220"/>
          </a:xfrm>
          <a:prstGeom prst="rect">
            <a:avLst/>
          </a:prstGeom>
          <a:noFill/>
          <a:ln w="9525">
            <a:noFill/>
            <a:miter lim="800000"/>
            <a:headEnd/>
            <a:tailEnd/>
          </a:ln>
          <a:effectLst/>
        </p:spPr>
        <p:txBody>
          <a:bodyPr wrap="square">
            <a:spAutoFit/>
          </a:bodyPr>
          <a:lstStyle/>
          <a:p>
            <a:pPr>
              <a:spcBef>
                <a:spcPct val="50000"/>
              </a:spcBef>
            </a:pPr>
            <a:r>
              <a:rPr lang="en-GB" sz="2800" b="1" dirty="0" err="1">
                <a:latin typeface="Arial Black" pitchFamily="34" charset="0"/>
                <a:cs typeface="Arial" charset="0"/>
              </a:rPr>
              <a:t>Mokkadi</a:t>
            </a:r>
            <a:endParaRPr lang="en-GB" sz="2800" b="1" dirty="0">
              <a:latin typeface="Arial Black" pitchFamily="34" charset="0"/>
              <a:cs typeface="Arial" charset="0"/>
            </a:endParaRPr>
          </a:p>
        </p:txBody>
      </p:sp>
      <p:sp>
        <p:nvSpPr>
          <p:cNvPr id="13" name="Text Box 15"/>
          <p:cNvSpPr txBox="1">
            <a:spLocks noChangeArrowheads="1"/>
          </p:cNvSpPr>
          <p:nvPr/>
        </p:nvSpPr>
        <p:spPr bwMode="auto">
          <a:xfrm>
            <a:off x="4572000" y="5013176"/>
            <a:ext cx="1800423" cy="523220"/>
          </a:xfrm>
          <a:prstGeom prst="rect">
            <a:avLst/>
          </a:prstGeom>
          <a:noFill/>
          <a:ln w="9525">
            <a:noFill/>
            <a:miter lim="800000"/>
            <a:headEnd/>
            <a:tailEnd/>
          </a:ln>
          <a:effectLst/>
        </p:spPr>
        <p:txBody>
          <a:bodyPr wrap="square">
            <a:spAutoFit/>
          </a:bodyPr>
          <a:lstStyle/>
          <a:p>
            <a:pPr>
              <a:spcBef>
                <a:spcPct val="50000"/>
              </a:spcBef>
            </a:pPr>
            <a:r>
              <a:rPr lang="en-GB" sz="2800" b="1" dirty="0">
                <a:latin typeface="Arial Black" pitchFamily="34" charset="0"/>
                <a:cs typeface="Arial" charset="0"/>
              </a:rPr>
              <a:t>Unclean</a:t>
            </a:r>
          </a:p>
        </p:txBody>
      </p:sp>
      <p:sp>
        <p:nvSpPr>
          <p:cNvPr id="14" name="Text Box 16"/>
          <p:cNvSpPr txBox="1">
            <a:spLocks noChangeArrowheads="1"/>
          </p:cNvSpPr>
          <p:nvPr/>
        </p:nvSpPr>
        <p:spPr bwMode="auto">
          <a:xfrm>
            <a:off x="971600" y="5733256"/>
            <a:ext cx="2160240" cy="523220"/>
          </a:xfrm>
          <a:prstGeom prst="rect">
            <a:avLst/>
          </a:prstGeom>
          <a:noFill/>
          <a:ln w="9525">
            <a:noFill/>
            <a:miter lim="800000"/>
            <a:headEnd/>
            <a:tailEnd/>
          </a:ln>
          <a:effectLst/>
        </p:spPr>
        <p:txBody>
          <a:bodyPr wrap="square">
            <a:spAutoFit/>
          </a:bodyPr>
          <a:lstStyle/>
          <a:p>
            <a:pPr>
              <a:spcBef>
                <a:spcPct val="50000"/>
              </a:spcBef>
            </a:pPr>
            <a:r>
              <a:rPr lang="en-GB" sz="2800" b="1" dirty="0" err="1">
                <a:latin typeface="Arial Black" pitchFamily="34" charset="0"/>
                <a:cs typeface="Arial" charset="0"/>
              </a:rPr>
              <a:t>Chavvi</a:t>
            </a:r>
            <a:endParaRPr lang="en-GB" sz="2800" b="1" dirty="0">
              <a:latin typeface="Arial Black" pitchFamily="34" charset="0"/>
              <a:cs typeface="Arial" charset="0"/>
            </a:endParaRPr>
          </a:p>
        </p:txBody>
      </p:sp>
      <p:sp>
        <p:nvSpPr>
          <p:cNvPr id="15" name="Text Box 17"/>
          <p:cNvSpPr txBox="1">
            <a:spLocks noChangeArrowheads="1"/>
          </p:cNvSpPr>
          <p:nvPr/>
        </p:nvSpPr>
        <p:spPr bwMode="auto">
          <a:xfrm>
            <a:off x="4572000" y="5733256"/>
            <a:ext cx="1872431" cy="523220"/>
          </a:xfrm>
          <a:prstGeom prst="rect">
            <a:avLst/>
          </a:prstGeom>
          <a:noFill/>
          <a:ln w="9525">
            <a:noFill/>
            <a:miter lim="800000"/>
            <a:headEnd/>
            <a:tailEnd/>
          </a:ln>
          <a:effectLst/>
        </p:spPr>
        <p:txBody>
          <a:bodyPr wrap="square">
            <a:spAutoFit/>
          </a:bodyPr>
          <a:lstStyle/>
          <a:p>
            <a:pPr>
              <a:spcBef>
                <a:spcPct val="50000"/>
              </a:spcBef>
            </a:pPr>
            <a:r>
              <a:rPr lang="en-GB" sz="2800" b="1" dirty="0">
                <a:latin typeface="Arial Black" pitchFamily="34" charset="0"/>
                <a:cs typeface="Arial" charset="0"/>
              </a:rPr>
              <a:t>Boy, Son</a:t>
            </a:r>
          </a:p>
        </p:txBody>
      </p:sp>
      <p:sp>
        <p:nvSpPr>
          <p:cNvPr id="16" name="Text Box 18"/>
          <p:cNvSpPr txBox="1">
            <a:spLocks noChangeArrowheads="1"/>
          </p:cNvSpPr>
          <p:nvPr/>
        </p:nvSpPr>
        <p:spPr bwMode="auto">
          <a:xfrm>
            <a:off x="971600" y="3645024"/>
            <a:ext cx="2160240" cy="523220"/>
          </a:xfrm>
          <a:prstGeom prst="rect">
            <a:avLst/>
          </a:prstGeom>
          <a:noFill/>
          <a:ln w="9525">
            <a:noFill/>
            <a:miter lim="800000"/>
            <a:headEnd/>
            <a:tailEnd/>
          </a:ln>
          <a:effectLst/>
        </p:spPr>
        <p:txBody>
          <a:bodyPr wrap="square">
            <a:spAutoFit/>
          </a:bodyPr>
          <a:lstStyle/>
          <a:p>
            <a:pPr>
              <a:spcBef>
                <a:spcPct val="50000"/>
              </a:spcBef>
            </a:pPr>
            <a:r>
              <a:rPr lang="en-GB" sz="2800" b="1" dirty="0" err="1">
                <a:latin typeface="Arial Black" pitchFamily="34" charset="0"/>
                <a:cs typeface="Arial" charset="0"/>
              </a:rPr>
              <a:t>Ladged</a:t>
            </a:r>
            <a:endParaRPr lang="en-GB" sz="2800" b="1" dirty="0">
              <a:latin typeface="Arial Black" pitchFamily="34" charset="0"/>
              <a:cs typeface="Arial" charset="0"/>
            </a:endParaRPr>
          </a:p>
        </p:txBody>
      </p:sp>
      <p:sp>
        <p:nvSpPr>
          <p:cNvPr id="17" name="Text Box 19"/>
          <p:cNvSpPr txBox="1">
            <a:spLocks noChangeArrowheads="1"/>
          </p:cNvSpPr>
          <p:nvPr/>
        </p:nvSpPr>
        <p:spPr bwMode="auto">
          <a:xfrm>
            <a:off x="4572000" y="3645024"/>
            <a:ext cx="3457624" cy="523220"/>
          </a:xfrm>
          <a:prstGeom prst="rect">
            <a:avLst/>
          </a:prstGeom>
          <a:noFill/>
          <a:ln w="9525">
            <a:noFill/>
            <a:miter lim="800000"/>
            <a:headEnd/>
            <a:tailEnd/>
          </a:ln>
          <a:effectLst/>
        </p:spPr>
        <p:txBody>
          <a:bodyPr wrap="square">
            <a:spAutoFit/>
          </a:bodyPr>
          <a:lstStyle/>
          <a:p>
            <a:pPr>
              <a:spcBef>
                <a:spcPct val="50000"/>
              </a:spcBef>
            </a:pPr>
            <a:r>
              <a:rPr lang="en-GB" sz="2800" b="1" dirty="0">
                <a:latin typeface="Arial Black" pitchFamily="34" charset="0"/>
                <a:cs typeface="Arial" charset="0"/>
              </a:rPr>
              <a:t>Embarrassed</a:t>
            </a:r>
          </a:p>
        </p:txBody>
      </p:sp>
      <p:sp>
        <p:nvSpPr>
          <p:cNvPr id="19" name="TextBox 18"/>
          <p:cNvSpPr txBox="1"/>
          <p:nvPr/>
        </p:nvSpPr>
        <p:spPr>
          <a:xfrm>
            <a:off x="2320294" y="548680"/>
            <a:ext cx="4503413" cy="646331"/>
          </a:xfrm>
          <a:prstGeom prst="rect">
            <a:avLst/>
          </a:prstGeom>
          <a:noFill/>
        </p:spPr>
        <p:txBody>
          <a:bodyPr wrap="none" rtlCol="0">
            <a:spAutoFit/>
          </a:bodyPr>
          <a:lstStyle/>
          <a:p>
            <a:pPr algn="ctr"/>
            <a:r>
              <a:rPr lang="en-GB" sz="3600" dirty="0" smtClean="0">
                <a:latin typeface="Arial Black" pitchFamily="34" charset="0"/>
              </a:rPr>
              <a:t>ROMANY WORDS</a:t>
            </a:r>
            <a:endParaRPr lang="en-GB" sz="3600" dirty="0">
              <a:latin typeface="Arial Black" pitchFamily="34" charset="0"/>
            </a:endParaRPr>
          </a:p>
        </p:txBody>
      </p:sp>
      <p:pic>
        <p:nvPicPr>
          <p:cNvPr id="20" name="Picture 4" descr="C:\Users\Andy Farenden\Desktop\lti_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67147" y="6165304"/>
            <a:ext cx="1625333" cy="4188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1000"/>
                                        <p:tgtEl>
                                          <p:spTgt spid="1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9"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8" name="Text Box 10"/>
          <p:cNvSpPr txBox="1">
            <a:spLocks noChangeArrowheads="1"/>
          </p:cNvSpPr>
          <p:nvPr/>
        </p:nvSpPr>
        <p:spPr bwMode="auto">
          <a:xfrm>
            <a:off x="539552" y="1772816"/>
            <a:ext cx="8351837" cy="3785652"/>
          </a:xfrm>
          <a:prstGeom prst="rect">
            <a:avLst/>
          </a:prstGeom>
          <a:noFill/>
          <a:ln w="9525">
            <a:noFill/>
            <a:miter lim="800000"/>
            <a:headEnd/>
            <a:tailEnd/>
          </a:ln>
          <a:effectLst/>
        </p:spPr>
        <p:txBody>
          <a:bodyPr>
            <a:spAutoFit/>
          </a:bodyPr>
          <a:lstStyle/>
          <a:p>
            <a:pPr eaLnBrk="0" hangingPunct="0">
              <a:tabLst>
                <a:tab pos="533400" algn="l"/>
                <a:tab pos="3492500" algn="l"/>
                <a:tab pos="4216400" algn="l"/>
              </a:tabLst>
            </a:pPr>
            <a:r>
              <a:rPr lang="en-GB" sz="2000" dirty="0">
                <a:solidFill>
                  <a:srgbClr val="FF3701"/>
                </a:solidFill>
                <a:latin typeface="Comic Sans MS" pitchFamily="66" charset="0"/>
              </a:rPr>
              <a:t>	</a:t>
            </a:r>
            <a:r>
              <a:rPr lang="en-GB" sz="2400" dirty="0">
                <a:latin typeface="Arial Black" pitchFamily="34" charset="0"/>
              </a:rPr>
              <a:t>Romany Gypsies	</a:t>
            </a:r>
            <a:r>
              <a:rPr lang="en-GB" sz="2400" dirty="0" smtClean="0">
                <a:latin typeface="Arial Black" pitchFamily="34" charset="0"/>
              </a:rPr>
              <a:t>     -</a:t>
            </a:r>
            <a:r>
              <a:rPr lang="en-GB" sz="2400" dirty="0">
                <a:latin typeface="Arial Black" pitchFamily="34" charset="0"/>
              </a:rPr>
              <a:t>	</a:t>
            </a:r>
            <a:r>
              <a:rPr lang="en-GB" sz="2400" b="1" dirty="0">
                <a:latin typeface="Arial Black" pitchFamily="34" charset="0"/>
              </a:rPr>
              <a:t>Romani</a:t>
            </a:r>
          </a:p>
          <a:p>
            <a:pPr eaLnBrk="0" hangingPunct="0">
              <a:tabLst>
                <a:tab pos="533400" algn="l"/>
                <a:tab pos="3492500" algn="l"/>
                <a:tab pos="4216400" algn="l"/>
              </a:tabLst>
            </a:pPr>
            <a:r>
              <a:rPr lang="en-GB" sz="2400" dirty="0">
                <a:latin typeface="Arial Black" pitchFamily="34" charset="0"/>
              </a:rPr>
              <a:t>	</a:t>
            </a:r>
            <a:r>
              <a:rPr lang="en-GB" sz="2400" dirty="0" smtClean="0">
                <a:latin typeface="Arial Black" pitchFamily="34" charset="0"/>
              </a:rPr>
              <a:t>Irish </a:t>
            </a:r>
            <a:r>
              <a:rPr lang="en-GB" sz="2400" dirty="0">
                <a:latin typeface="Arial Black" pitchFamily="34" charset="0"/>
              </a:rPr>
              <a:t>Travellers	</a:t>
            </a:r>
            <a:r>
              <a:rPr lang="en-GB" sz="2400" dirty="0" smtClean="0">
                <a:latin typeface="Arial Black" pitchFamily="34" charset="0"/>
              </a:rPr>
              <a:t>     - </a:t>
            </a:r>
            <a:r>
              <a:rPr lang="en-GB" sz="2400" dirty="0">
                <a:latin typeface="Arial Black" pitchFamily="34" charset="0"/>
              </a:rPr>
              <a:t>	</a:t>
            </a:r>
            <a:r>
              <a:rPr lang="en-GB" sz="2400" b="1" dirty="0">
                <a:latin typeface="Arial Black" pitchFamily="34" charset="0"/>
              </a:rPr>
              <a:t>Gammon	</a:t>
            </a:r>
          </a:p>
          <a:p>
            <a:pPr eaLnBrk="0" hangingPunct="0">
              <a:tabLst>
                <a:tab pos="533400" algn="l"/>
                <a:tab pos="3492500" algn="l"/>
                <a:tab pos="4216400" algn="l"/>
              </a:tabLst>
            </a:pPr>
            <a:r>
              <a:rPr lang="en-GB" sz="2400" b="1" dirty="0">
                <a:latin typeface="Arial Black" pitchFamily="34" charset="0"/>
              </a:rPr>
              <a:t>   </a:t>
            </a:r>
            <a:r>
              <a:rPr lang="en-GB" sz="2400" b="1" dirty="0" smtClean="0">
                <a:latin typeface="Arial Black" pitchFamily="34" charset="0"/>
              </a:rPr>
              <a:t>	</a:t>
            </a:r>
            <a:r>
              <a:rPr lang="en-GB" sz="2400" dirty="0" smtClean="0">
                <a:latin typeface="Arial Black" pitchFamily="34" charset="0"/>
              </a:rPr>
              <a:t>Scottish Travellers   - </a:t>
            </a:r>
            <a:r>
              <a:rPr lang="en-GB" sz="2400" dirty="0">
                <a:latin typeface="Arial Black" pitchFamily="34" charset="0"/>
              </a:rPr>
              <a:t>	</a:t>
            </a:r>
            <a:r>
              <a:rPr lang="en-GB" sz="2400" b="1" dirty="0">
                <a:latin typeface="Arial Black" pitchFamily="34" charset="0"/>
              </a:rPr>
              <a:t>Cant</a:t>
            </a:r>
          </a:p>
          <a:p>
            <a:pPr eaLnBrk="0" hangingPunct="0">
              <a:tabLst>
                <a:tab pos="533400" algn="l"/>
                <a:tab pos="3492500" algn="l"/>
                <a:tab pos="4216400" algn="l"/>
              </a:tabLst>
            </a:pPr>
            <a:endParaRPr lang="en-GB" sz="2400" b="1" dirty="0" smtClean="0">
              <a:latin typeface="Arial Black" pitchFamily="34" charset="0"/>
            </a:endParaRPr>
          </a:p>
          <a:p>
            <a:pPr eaLnBrk="0" hangingPunct="0">
              <a:tabLst>
                <a:tab pos="533400" algn="l"/>
                <a:tab pos="3492500" algn="l"/>
                <a:tab pos="4216400" algn="l"/>
              </a:tabLst>
            </a:pPr>
            <a:endParaRPr lang="en-GB" sz="2400" b="1" dirty="0" smtClean="0">
              <a:latin typeface="Arial Black" pitchFamily="34" charset="0"/>
            </a:endParaRPr>
          </a:p>
          <a:p>
            <a:pPr eaLnBrk="0" hangingPunct="0">
              <a:tabLst>
                <a:tab pos="533400" algn="l"/>
                <a:tab pos="3492500" algn="l"/>
                <a:tab pos="4216400" algn="l"/>
              </a:tabLst>
            </a:pPr>
            <a:endParaRPr lang="en-GB" sz="2400" b="1" dirty="0">
              <a:latin typeface="Arial Black" pitchFamily="34" charset="0"/>
            </a:endParaRPr>
          </a:p>
          <a:p>
            <a:pPr eaLnBrk="0" hangingPunct="0">
              <a:tabLst>
                <a:tab pos="533400" algn="l"/>
                <a:tab pos="3492500" algn="l"/>
                <a:tab pos="4216400" algn="l"/>
              </a:tabLst>
            </a:pPr>
            <a:r>
              <a:rPr lang="en-GB" sz="2400" dirty="0">
                <a:latin typeface="Arial Black" pitchFamily="34" charset="0"/>
              </a:rPr>
              <a:t>Romani contains words from Persian, Greek and many other Eastern and Western European languages.  A high proportion is still of Indian origin.  Romani derives from ancient Sanskrit</a:t>
            </a:r>
            <a:r>
              <a:rPr lang="en-GB" dirty="0">
                <a:latin typeface="Arial Black" pitchFamily="34" charset="0"/>
              </a:rPr>
              <a:t>. </a:t>
            </a:r>
            <a:endParaRPr lang="en-US" dirty="0">
              <a:latin typeface="Arial Black" pitchFamily="34" charset="0"/>
            </a:endParaRPr>
          </a:p>
        </p:txBody>
      </p:sp>
      <p:sp>
        <p:nvSpPr>
          <p:cNvPr id="22539" name="Text Box 11"/>
          <p:cNvSpPr txBox="1">
            <a:spLocks noChangeArrowheads="1"/>
          </p:cNvSpPr>
          <p:nvPr/>
        </p:nvSpPr>
        <p:spPr bwMode="auto">
          <a:xfrm>
            <a:off x="2411760" y="476672"/>
            <a:ext cx="4321175" cy="769441"/>
          </a:xfrm>
          <a:prstGeom prst="rect">
            <a:avLst/>
          </a:prstGeom>
          <a:noFill/>
          <a:ln w="9525">
            <a:noFill/>
            <a:miter lim="800000"/>
            <a:headEnd/>
            <a:tailEnd/>
          </a:ln>
          <a:effectLst/>
        </p:spPr>
        <p:txBody>
          <a:bodyPr>
            <a:spAutoFit/>
          </a:bodyPr>
          <a:lstStyle/>
          <a:p>
            <a:pPr algn="ctr" eaLnBrk="0" hangingPunct="0">
              <a:spcBef>
                <a:spcPct val="50000"/>
              </a:spcBef>
            </a:pPr>
            <a:r>
              <a:rPr kumimoji="1" lang="en-GB" sz="4400" b="1" dirty="0" smtClean="0">
                <a:latin typeface="Arial Black" pitchFamily="34" charset="0"/>
              </a:rPr>
              <a:t>LANGUAGE</a:t>
            </a:r>
            <a:endParaRPr kumimoji="1" lang="en-US" sz="4400" b="1" dirty="0">
              <a:latin typeface="Arial Black" pitchFamily="34" charset="0"/>
            </a:endParaRPr>
          </a:p>
        </p:txBody>
      </p:sp>
      <p:pic>
        <p:nvPicPr>
          <p:cNvPr id="19" name="Picture 4" descr="C:\Users\Andy Farenden\Desktop\lti_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67147" y="6165304"/>
            <a:ext cx="1625333" cy="4188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9">
                                            <p:txEl>
                                              <p:pRg st="0" end="0"/>
                                            </p:txEl>
                                          </p:spTgt>
                                        </p:tgtEl>
                                        <p:attrNameLst>
                                          <p:attrName>style.visibility</p:attrName>
                                        </p:attrNameLst>
                                      </p:cBhvr>
                                      <p:to>
                                        <p:strVal val="visible"/>
                                      </p:to>
                                    </p:set>
                                    <p:animEffect transition="in" filter="fade">
                                      <p:cBhvr>
                                        <p:cTn id="7" dur="2000"/>
                                        <p:tgtEl>
                                          <p:spTgt spid="22539">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2538">
                                            <p:txEl>
                                              <p:pRg st="0" end="0"/>
                                            </p:txEl>
                                          </p:spTgt>
                                        </p:tgtEl>
                                        <p:attrNameLst>
                                          <p:attrName>style.visibility</p:attrName>
                                        </p:attrNameLst>
                                      </p:cBhvr>
                                      <p:to>
                                        <p:strVal val="visible"/>
                                      </p:to>
                                    </p:set>
                                    <p:animEffect transition="in" filter="fade">
                                      <p:cBhvr>
                                        <p:cTn id="11" dur="1000"/>
                                        <p:tgtEl>
                                          <p:spTgt spid="22538">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22538">
                                            <p:txEl>
                                              <p:pRg st="1" end="1"/>
                                            </p:txEl>
                                          </p:spTgt>
                                        </p:tgtEl>
                                        <p:attrNameLst>
                                          <p:attrName>style.visibility</p:attrName>
                                        </p:attrNameLst>
                                      </p:cBhvr>
                                      <p:to>
                                        <p:strVal val="visible"/>
                                      </p:to>
                                    </p:set>
                                    <p:animEffect transition="in" filter="fade">
                                      <p:cBhvr>
                                        <p:cTn id="15" dur="1000"/>
                                        <p:tgtEl>
                                          <p:spTgt spid="22538">
                                            <p:txEl>
                                              <p:pRg st="1" end="1"/>
                                            </p:txEl>
                                          </p:spTgt>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22538">
                                            <p:txEl>
                                              <p:pRg st="2" end="2"/>
                                            </p:txEl>
                                          </p:spTgt>
                                        </p:tgtEl>
                                        <p:attrNameLst>
                                          <p:attrName>style.visibility</p:attrName>
                                        </p:attrNameLst>
                                      </p:cBhvr>
                                      <p:to>
                                        <p:strVal val="visible"/>
                                      </p:to>
                                    </p:set>
                                    <p:animEffect transition="in" filter="fade">
                                      <p:cBhvr>
                                        <p:cTn id="19" dur="1000"/>
                                        <p:tgtEl>
                                          <p:spTgt spid="22538">
                                            <p:txEl>
                                              <p:pRg st="2" end="2"/>
                                            </p:tx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22538">
                                            <p:txEl>
                                              <p:pRg st="6" end="6"/>
                                            </p:txEl>
                                          </p:spTgt>
                                        </p:tgtEl>
                                        <p:attrNameLst>
                                          <p:attrName>style.visibility</p:attrName>
                                        </p:attrNameLst>
                                      </p:cBhvr>
                                      <p:to>
                                        <p:strVal val="visible"/>
                                      </p:to>
                                    </p:set>
                                    <p:animEffect transition="in" filter="fade">
                                      <p:cBhvr>
                                        <p:cTn id="23" dur="1000"/>
                                        <p:tgtEl>
                                          <p:spTgt spid="2253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build="allAtOnce"/>
      <p:bldP spid="22539"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912" y="1556792"/>
            <a:ext cx="8229600" cy="4234482"/>
          </a:xfrm>
        </p:spPr>
        <p:txBody>
          <a:bodyPr>
            <a:normAutofit/>
          </a:bodyPr>
          <a:lstStyle/>
          <a:p>
            <a:pPr algn="l"/>
            <a:r>
              <a:rPr lang="en-GB" dirty="0" smtClean="0">
                <a:latin typeface="Arial Black" pitchFamily="34" charset="0"/>
              </a:rPr>
              <a:t>What does this mean today for the children at this school?</a:t>
            </a:r>
            <a:r>
              <a:rPr lang="en-US" dirty="0" smtClean="0"/>
              <a:t/>
            </a:r>
            <a:br>
              <a:rPr lang="en-US" dirty="0" smtClean="0"/>
            </a:br>
            <a:endParaRPr lang="en-GB" dirty="0"/>
          </a:p>
        </p:txBody>
      </p:sp>
      <p:pic>
        <p:nvPicPr>
          <p:cNvPr id="4" name="Picture 4" descr="C:\Users\Andy Farenden\Desktop\lti_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6" y="6093296"/>
            <a:ext cx="1625333" cy="41887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C:\Users\Andy Farenden\Desktop\A4_Fractal_Strip.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437112"/>
            <a:ext cx="8239639" cy="34812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419993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r="1191"/>
          <a:stretch>
            <a:fillRect/>
          </a:stretch>
        </p:blipFill>
        <p:spPr bwMode="auto">
          <a:xfrm>
            <a:off x="1584028" y="1341438"/>
            <a:ext cx="5975945" cy="4736348"/>
          </a:xfrm>
          <a:prstGeom prst="rect">
            <a:avLst/>
          </a:prstGeom>
          <a:noFill/>
          <a:ln w="9525">
            <a:noFill/>
            <a:miter lim="800000"/>
            <a:headEnd/>
            <a:tailEnd/>
          </a:ln>
          <a:effectLst/>
        </p:spPr>
      </p:pic>
      <p:sp>
        <p:nvSpPr>
          <p:cNvPr id="12291" name="Text Box 3"/>
          <p:cNvSpPr txBox="1">
            <a:spLocks noChangeArrowheads="1"/>
          </p:cNvSpPr>
          <p:nvPr/>
        </p:nvSpPr>
        <p:spPr bwMode="auto">
          <a:xfrm>
            <a:off x="539552" y="260648"/>
            <a:ext cx="8353425" cy="1077218"/>
          </a:xfrm>
          <a:prstGeom prst="rect">
            <a:avLst/>
          </a:prstGeom>
          <a:noFill/>
          <a:ln w="9525">
            <a:noFill/>
            <a:miter lim="800000"/>
            <a:headEnd/>
            <a:tailEnd/>
          </a:ln>
        </p:spPr>
        <p:txBody>
          <a:bodyPr>
            <a:spAutoFit/>
          </a:bodyPr>
          <a:lstStyle/>
          <a:p>
            <a:pPr algn="ctr" eaLnBrk="0" hangingPunct="0">
              <a:spcBef>
                <a:spcPct val="50000"/>
              </a:spcBef>
            </a:pPr>
            <a:r>
              <a:rPr lang="en-GB" sz="3200" dirty="0" smtClean="0">
                <a:latin typeface="Arial Black" pitchFamily="34" charset="0"/>
              </a:rPr>
              <a:t>ROMANY GYPSIES, WELSH GYPSIES AND ROMA </a:t>
            </a:r>
            <a:endParaRPr lang="en-GB" sz="3200" b="1" dirty="0">
              <a:latin typeface="Arial Black" pitchFamily="34" charset="0"/>
            </a:endParaRPr>
          </a:p>
        </p:txBody>
      </p:sp>
      <p:pic>
        <p:nvPicPr>
          <p:cNvPr id="5" name="Picture 4" descr="C:\Users\Andy Farenden\Desktop\lti_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67147" y="6165304"/>
            <a:ext cx="1625333" cy="4188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1000"/>
                                        <p:tgtEl>
                                          <p:spTgt spid="12291">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fade">
                                      <p:cBhvr>
                                        <p:cTn id="11" dur="1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68313" y="188913"/>
            <a:ext cx="8135937" cy="461665"/>
          </a:xfrm>
          <a:prstGeom prst="rect">
            <a:avLst/>
          </a:prstGeom>
          <a:noFill/>
          <a:ln w="9525">
            <a:noFill/>
            <a:miter lim="800000"/>
            <a:headEnd/>
            <a:tailEnd/>
          </a:ln>
        </p:spPr>
        <p:txBody>
          <a:bodyPr>
            <a:spAutoFit/>
          </a:bodyPr>
          <a:lstStyle/>
          <a:p>
            <a:pPr algn="ctr" eaLnBrk="0" hangingPunct="0">
              <a:spcBef>
                <a:spcPct val="50000"/>
              </a:spcBef>
            </a:pPr>
            <a:r>
              <a:rPr lang="en-GB" sz="2400" b="1" dirty="0" smtClean="0">
                <a:latin typeface="Arial Black" pitchFamily="34" charset="0"/>
              </a:rPr>
              <a:t>IRISH AND SCOTTISH TRAVELLERS</a:t>
            </a:r>
            <a:endParaRPr lang="en-GB" sz="2400" b="1" dirty="0">
              <a:latin typeface="Arial Black" pitchFamily="34" charset="0"/>
            </a:endParaRPr>
          </a:p>
        </p:txBody>
      </p:sp>
      <p:pic>
        <p:nvPicPr>
          <p:cNvPr id="20484" name="Picture 4" descr="DSC00126"/>
          <p:cNvPicPr>
            <a:picLocks noChangeAspect="1" noChangeArrowheads="1"/>
          </p:cNvPicPr>
          <p:nvPr/>
        </p:nvPicPr>
        <p:blipFill>
          <a:blip r:embed="rId3" cstate="print"/>
          <a:srcRect/>
          <a:stretch>
            <a:fillRect/>
          </a:stretch>
        </p:blipFill>
        <p:spPr bwMode="auto">
          <a:xfrm>
            <a:off x="3076837" y="765175"/>
            <a:ext cx="4090004" cy="3064648"/>
          </a:xfrm>
          <a:prstGeom prst="rect">
            <a:avLst/>
          </a:prstGeom>
          <a:noFill/>
          <a:ln w="9525">
            <a:noFill/>
            <a:miter lim="800000"/>
            <a:headEnd/>
            <a:tailEnd/>
          </a:ln>
        </p:spPr>
      </p:pic>
      <p:pic>
        <p:nvPicPr>
          <p:cNvPr id="20485" name="Picture 5" descr="DSC00142"/>
          <p:cNvPicPr>
            <a:picLocks noChangeAspect="1" noChangeArrowheads="1"/>
          </p:cNvPicPr>
          <p:nvPr/>
        </p:nvPicPr>
        <p:blipFill>
          <a:blip r:embed="rId4" cstate="print"/>
          <a:srcRect/>
          <a:stretch>
            <a:fillRect/>
          </a:stretch>
        </p:blipFill>
        <p:spPr bwMode="auto">
          <a:xfrm>
            <a:off x="679731" y="4005345"/>
            <a:ext cx="3174378" cy="2378092"/>
          </a:xfrm>
          <a:prstGeom prst="rect">
            <a:avLst/>
          </a:prstGeom>
          <a:noFill/>
        </p:spPr>
      </p:pic>
      <p:pic>
        <p:nvPicPr>
          <p:cNvPr id="20486" name="Picture 6" descr="MVC-028S"/>
          <p:cNvPicPr>
            <a:picLocks noChangeAspect="1" noChangeArrowheads="1"/>
          </p:cNvPicPr>
          <p:nvPr/>
        </p:nvPicPr>
        <p:blipFill>
          <a:blip r:embed="rId5" cstate="print"/>
          <a:srcRect/>
          <a:stretch>
            <a:fillRect/>
          </a:stretch>
        </p:blipFill>
        <p:spPr bwMode="auto">
          <a:xfrm>
            <a:off x="468313" y="976423"/>
            <a:ext cx="1904316" cy="2536528"/>
          </a:xfrm>
          <a:prstGeom prst="rect">
            <a:avLst/>
          </a:prstGeom>
          <a:noFill/>
        </p:spPr>
      </p:pic>
      <p:pic>
        <p:nvPicPr>
          <p:cNvPr id="20487" name="Picture 7" descr="MVC-001S"/>
          <p:cNvPicPr>
            <a:picLocks noChangeAspect="1" noChangeArrowheads="1"/>
          </p:cNvPicPr>
          <p:nvPr/>
        </p:nvPicPr>
        <p:blipFill>
          <a:blip r:embed="rId6" cstate="print"/>
          <a:srcRect/>
          <a:stretch>
            <a:fillRect/>
          </a:stretch>
        </p:blipFill>
        <p:spPr bwMode="auto">
          <a:xfrm>
            <a:off x="4133926" y="4076797"/>
            <a:ext cx="3174378" cy="2376539"/>
          </a:xfrm>
          <a:prstGeom prst="rect">
            <a:avLst/>
          </a:prstGeom>
          <a:noFill/>
        </p:spPr>
      </p:pic>
      <p:pic>
        <p:nvPicPr>
          <p:cNvPr id="9" name="Picture 4" descr="C:\Users\Andy Farenden\Desktop\lti_logo.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267147" y="6165304"/>
            <a:ext cx="1625333" cy="4188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fade">
                                      <p:cBhvr>
                                        <p:cTn id="7" dur="1000"/>
                                        <p:tgtEl>
                                          <p:spTgt spid="2048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486"/>
                                        </p:tgtEl>
                                        <p:attrNameLst>
                                          <p:attrName>style.visibility</p:attrName>
                                        </p:attrNameLst>
                                      </p:cBhvr>
                                      <p:to>
                                        <p:strVal val="visible"/>
                                      </p:to>
                                    </p:set>
                                    <p:animEffect transition="in" filter="fade">
                                      <p:cBhvr>
                                        <p:cTn id="11" dur="1000"/>
                                        <p:tgtEl>
                                          <p:spTgt spid="2048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0484"/>
                                        </p:tgtEl>
                                        <p:attrNameLst>
                                          <p:attrName>style.visibility</p:attrName>
                                        </p:attrNameLst>
                                      </p:cBhvr>
                                      <p:to>
                                        <p:strVal val="visible"/>
                                      </p:to>
                                    </p:set>
                                    <p:animEffect transition="in" filter="fade">
                                      <p:cBhvr>
                                        <p:cTn id="15" dur="1000"/>
                                        <p:tgtEl>
                                          <p:spTgt spid="2048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0485"/>
                                        </p:tgtEl>
                                        <p:attrNameLst>
                                          <p:attrName>style.visibility</p:attrName>
                                        </p:attrNameLst>
                                      </p:cBhvr>
                                      <p:to>
                                        <p:strVal val="visible"/>
                                      </p:to>
                                    </p:set>
                                    <p:animEffect transition="in" filter="fade">
                                      <p:cBhvr>
                                        <p:cTn id="19" dur="1000"/>
                                        <p:tgtEl>
                                          <p:spTgt spid="20485"/>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0487"/>
                                        </p:tgtEl>
                                        <p:attrNameLst>
                                          <p:attrName>style.visibility</p:attrName>
                                        </p:attrNameLst>
                                      </p:cBhvr>
                                      <p:to>
                                        <p:strVal val="visible"/>
                                      </p:to>
                                    </p:set>
                                    <p:animEffect transition="in" filter="fade">
                                      <p:cBhvr>
                                        <p:cTn id="23" dur="10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1403648" y="332656"/>
            <a:ext cx="6769100" cy="646113"/>
          </a:xfrm>
          <a:prstGeom prst="rect">
            <a:avLst/>
          </a:prstGeom>
          <a:noFill/>
          <a:ln w="9525">
            <a:noFill/>
            <a:miter lim="800000"/>
            <a:headEnd/>
            <a:tailEnd/>
          </a:ln>
        </p:spPr>
        <p:txBody>
          <a:bodyPr wrap="square">
            <a:spAutoFit/>
          </a:bodyPr>
          <a:lstStyle/>
          <a:p>
            <a:pPr algn="ctr" eaLnBrk="0" hangingPunct="0">
              <a:spcBef>
                <a:spcPct val="50000"/>
              </a:spcBef>
            </a:pPr>
            <a:r>
              <a:rPr lang="en-GB" sz="3600" b="1" dirty="0" smtClean="0">
                <a:latin typeface="Arial Black" pitchFamily="34" charset="0"/>
              </a:rPr>
              <a:t>FAIRGROUND FAMILIES</a:t>
            </a:r>
            <a:endParaRPr lang="en-GB" sz="3600" b="1" dirty="0">
              <a:latin typeface="Arial Black" pitchFamily="34" charset="0"/>
            </a:endParaRPr>
          </a:p>
        </p:txBody>
      </p:sp>
      <p:pic>
        <p:nvPicPr>
          <p:cNvPr id="24580" name="Picture 4" descr="fairground"/>
          <p:cNvPicPr>
            <a:picLocks noChangeAspect="1" noChangeArrowheads="1"/>
          </p:cNvPicPr>
          <p:nvPr/>
        </p:nvPicPr>
        <p:blipFill>
          <a:blip r:embed="rId3" cstate="print"/>
          <a:srcRect/>
          <a:stretch>
            <a:fillRect/>
          </a:stretch>
        </p:blipFill>
        <p:spPr bwMode="auto">
          <a:xfrm>
            <a:off x="2771775" y="4221164"/>
            <a:ext cx="3313113" cy="2484438"/>
          </a:xfrm>
          <a:prstGeom prst="rect">
            <a:avLst/>
          </a:prstGeom>
          <a:noFill/>
        </p:spPr>
      </p:pic>
      <p:pic>
        <p:nvPicPr>
          <p:cNvPr id="24581" name="Picture 5" descr="Fairground venue"/>
          <p:cNvPicPr>
            <a:picLocks noChangeAspect="1" noChangeArrowheads="1"/>
          </p:cNvPicPr>
          <p:nvPr/>
        </p:nvPicPr>
        <p:blipFill>
          <a:blip r:embed="rId4" cstate="print"/>
          <a:srcRect/>
          <a:stretch>
            <a:fillRect/>
          </a:stretch>
        </p:blipFill>
        <p:spPr bwMode="auto">
          <a:xfrm>
            <a:off x="4787900" y="1268414"/>
            <a:ext cx="3887788" cy="2916238"/>
          </a:xfrm>
          <a:prstGeom prst="rect">
            <a:avLst/>
          </a:prstGeom>
          <a:noFill/>
        </p:spPr>
      </p:pic>
      <p:pic>
        <p:nvPicPr>
          <p:cNvPr id="24582" name="Picture 6" descr="fairgroundmain"/>
          <p:cNvPicPr>
            <a:picLocks noChangeAspect="1" noChangeArrowheads="1"/>
          </p:cNvPicPr>
          <p:nvPr/>
        </p:nvPicPr>
        <p:blipFill>
          <a:blip r:embed="rId5" cstate="print"/>
          <a:srcRect/>
          <a:stretch>
            <a:fillRect/>
          </a:stretch>
        </p:blipFill>
        <p:spPr bwMode="auto">
          <a:xfrm>
            <a:off x="250825" y="1268414"/>
            <a:ext cx="4392613" cy="2925763"/>
          </a:xfrm>
          <a:prstGeom prst="rect">
            <a:avLst/>
          </a:prstGeom>
          <a:noFill/>
        </p:spPr>
      </p:pic>
      <p:pic>
        <p:nvPicPr>
          <p:cNvPr id="8" name="Picture 4" descr="C:\Users\Andy Farenden\Desktop\lti_logo.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67147" y="6165304"/>
            <a:ext cx="1625333" cy="4188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fade">
                                      <p:cBhvr>
                                        <p:cTn id="7" dur="1000"/>
                                        <p:tgtEl>
                                          <p:spTgt spid="2457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4582"/>
                                        </p:tgtEl>
                                        <p:attrNameLst>
                                          <p:attrName>style.visibility</p:attrName>
                                        </p:attrNameLst>
                                      </p:cBhvr>
                                      <p:to>
                                        <p:strVal val="visible"/>
                                      </p:to>
                                    </p:set>
                                    <p:animEffect transition="in" filter="fade">
                                      <p:cBhvr>
                                        <p:cTn id="11" dur="1000"/>
                                        <p:tgtEl>
                                          <p:spTgt spid="2458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4581"/>
                                        </p:tgtEl>
                                        <p:attrNameLst>
                                          <p:attrName>style.visibility</p:attrName>
                                        </p:attrNameLst>
                                      </p:cBhvr>
                                      <p:to>
                                        <p:strVal val="visible"/>
                                      </p:to>
                                    </p:set>
                                    <p:animEffect transition="in" filter="fade">
                                      <p:cBhvr>
                                        <p:cTn id="15" dur="1000"/>
                                        <p:tgtEl>
                                          <p:spTgt spid="24581"/>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4580"/>
                                        </p:tgtEl>
                                        <p:attrNameLst>
                                          <p:attrName>style.visibility</p:attrName>
                                        </p:attrNameLst>
                                      </p:cBhvr>
                                      <p:to>
                                        <p:strVal val="visible"/>
                                      </p:to>
                                    </p:set>
                                    <p:animEffect transition="in" filter="fade">
                                      <p:cBhvr>
                                        <p:cTn id="19" dur="1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3" cstate="print">
            <a:lum bright="-10000" contrast="40000"/>
          </a:blip>
          <a:srcRect/>
          <a:stretch>
            <a:fillRect/>
          </a:stretch>
        </p:blipFill>
        <p:spPr bwMode="auto">
          <a:xfrm>
            <a:off x="4788397" y="3283819"/>
            <a:ext cx="2286000" cy="3313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628" name="Text Box 4"/>
          <p:cNvSpPr txBox="1">
            <a:spLocks noChangeArrowheads="1"/>
          </p:cNvSpPr>
          <p:nvPr/>
        </p:nvSpPr>
        <p:spPr bwMode="auto">
          <a:xfrm>
            <a:off x="1187947" y="4868144"/>
            <a:ext cx="2590800" cy="1200150"/>
          </a:xfrm>
          <a:prstGeom prst="rect">
            <a:avLst/>
          </a:prstGeom>
          <a:noFill/>
          <a:ln w="9525">
            <a:noFill/>
            <a:miter lim="800000"/>
            <a:headEnd/>
            <a:tailEnd/>
          </a:ln>
        </p:spPr>
        <p:txBody>
          <a:bodyPr>
            <a:spAutoFit/>
          </a:bodyPr>
          <a:lstStyle/>
          <a:p>
            <a:pPr eaLnBrk="0" hangingPunct="0">
              <a:spcBef>
                <a:spcPct val="50000"/>
              </a:spcBef>
            </a:pPr>
            <a:r>
              <a:rPr lang="en-GB" sz="3600" b="1" dirty="0" smtClean="0">
                <a:latin typeface="Arial Black" pitchFamily="34" charset="0"/>
              </a:rPr>
              <a:t>CIRCUS FAMILIES</a:t>
            </a:r>
            <a:endParaRPr lang="en-GB" sz="3600" b="1" dirty="0">
              <a:latin typeface="Arial Black" pitchFamily="34" charset="0"/>
            </a:endParaRPr>
          </a:p>
        </p:txBody>
      </p:sp>
      <p:pic>
        <p:nvPicPr>
          <p:cNvPr id="26629" name="Picture 5" descr="barnumnew"/>
          <p:cNvPicPr>
            <a:picLocks noChangeAspect="1" noChangeArrowheads="1"/>
          </p:cNvPicPr>
          <p:nvPr/>
        </p:nvPicPr>
        <p:blipFill>
          <a:blip r:embed="rId4" cstate="print"/>
          <a:srcRect/>
          <a:stretch>
            <a:fillRect/>
          </a:stretch>
        </p:blipFill>
        <p:spPr bwMode="auto">
          <a:xfrm>
            <a:off x="4212134" y="332656"/>
            <a:ext cx="3384550" cy="2894013"/>
          </a:xfrm>
          <a:prstGeom prst="rect">
            <a:avLst/>
          </a:prstGeom>
          <a:noFill/>
        </p:spPr>
      </p:pic>
      <p:pic>
        <p:nvPicPr>
          <p:cNvPr id="26630" name="Picture 6" descr="aiden-pepi-adam-jean-magneticus-acrobaticus-circus-120902"/>
          <p:cNvPicPr>
            <a:picLocks noChangeAspect="1" noChangeArrowheads="1"/>
          </p:cNvPicPr>
          <p:nvPr/>
        </p:nvPicPr>
        <p:blipFill>
          <a:blip r:embed="rId5" cstate="print"/>
          <a:srcRect/>
          <a:stretch>
            <a:fillRect/>
          </a:stretch>
        </p:blipFill>
        <p:spPr bwMode="auto">
          <a:xfrm>
            <a:off x="827584" y="332656"/>
            <a:ext cx="3036888" cy="4364038"/>
          </a:xfrm>
          <a:prstGeom prst="rect">
            <a:avLst/>
          </a:prstGeom>
          <a:noFill/>
        </p:spPr>
      </p:pic>
      <p:pic>
        <p:nvPicPr>
          <p:cNvPr id="8" name="Picture 4" descr="C:\Users\Andy Farenden\Desktop\lti_logo.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67147" y="6165304"/>
            <a:ext cx="1625333" cy="4188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fade">
                                      <p:cBhvr>
                                        <p:cTn id="7" dur="1000"/>
                                        <p:tgtEl>
                                          <p:spTgt spid="2662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6630"/>
                                        </p:tgtEl>
                                        <p:attrNameLst>
                                          <p:attrName>style.visibility</p:attrName>
                                        </p:attrNameLst>
                                      </p:cBhvr>
                                      <p:to>
                                        <p:strVal val="visible"/>
                                      </p:to>
                                    </p:set>
                                    <p:animEffect transition="in" filter="fade">
                                      <p:cBhvr>
                                        <p:cTn id="11" dur="1000"/>
                                        <p:tgtEl>
                                          <p:spTgt spid="2663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6629"/>
                                        </p:tgtEl>
                                        <p:attrNameLst>
                                          <p:attrName>style.visibility</p:attrName>
                                        </p:attrNameLst>
                                      </p:cBhvr>
                                      <p:to>
                                        <p:strVal val="visible"/>
                                      </p:to>
                                    </p:set>
                                    <p:animEffect transition="in" filter="fade">
                                      <p:cBhvr>
                                        <p:cTn id="15" dur="1000"/>
                                        <p:tgtEl>
                                          <p:spTgt spid="26629"/>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6627"/>
                                        </p:tgtEl>
                                        <p:attrNameLst>
                                          <p:attrName>style.visibility</p:attrName>
                                        </p:attrNameLst>
                                      </p:cBhvr>
                                      <p:to>
                                        <p:strVal val="visible"/>
                                      </p:to>
                                    </p:set>
                                    <p:animEffect transition="in" filter="fade">
                                      <p:cBhvr>
                                        <p:cTn id="19" dur="10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MVC-002S"/>
          <p:cNvPicPr>
            <a:picLocks noChangeAspect="1" noChangeArrowheads="1"/>
          </p:cNvPicPr>
          <p:nvPr/>
        </p:nvPicPr>
        <p:blipFill>
          <a:blip r:embed="rId3" cstate="print"/>
          <a:srcRect/>
          <a:stretch>
            <a:fillRect/>
          </a:stretch>
        </p:blipFill>
        <p:spPr bwMode="auto">
          <a:xfrm>
            <a:off x="1042988" y="404813"/>
            <a:ext cx="7239000" cy="5429250"/>
          </a:xfrm>
          <a:prstGeom prst="rect">
            <a:avLst/>
          </a:prstGeom>
          <a:noFill/>
        </p:spPr>
      </p:pic>
      <p:sp>
        <p:nvSpPr>
          <p:cNvPr id="28676" name="Text Box 4"/>
          <p:cNvSpPr txBox="1">
            <a:spLocks noChangeArrowheads="1"/>
          </p:cNvSpPr>
          <p:nvPr/>
        </p:nvSpPr>
        <p:spPr bwMode="auto">
          <a:xfrm>
            <a:off x="2339976" y="5949950"/>
            <a:ext cx="4103688" cy="641350"/>
          </a:xfrm>
          <a:prstGeom prst="rect">
            <a:avLst/>
          </a:prstGeom>
          <a:noFill/>
          <a:ln w="9525">
            <a:noFill/>
            <a:miter lim="800000"/>
            <a:headEnd/>
            <a:tailEnd/>
          </a:ln>
        </p:spPr>
        <p:txBody>
          <a:bodyPr>
            <a:spAutoFit/>
          </a:bodyPr>
          <a:lstStyle/>
          <a:p>
            <a:pPr eaLnBrk="0" hangingPunct="0">
              <a:spcBef>
                <a:spcPct val="50000"/>
              </a:spcBef>
            </a:pPr>
            <a:r>
              <a:rPr lang="en-GB" sz="3600" b="1" dirty="0" smtClean="0">
                <a:latin typeface="Arial Black" pitchFamily="34" charset="0"/>
              </a:rPr>
              <a:t>BOAT FAMILIES</a:t>
            </a:r>
            <a:endParaRPr lang="en-GB" sz="3600" b="1" dirty="0">
              <a:latin typeface="Arial Black" pitchFamily="34" charset="0"/>
            </a:endParaRPr>
          </a:p>
        </p:txBody>
      </p:sp>
      <p:pic>
        <p:nvPicPr>
          <p:cNvPr id="6" name="Picture 4" descr="C:\Users\Andy Farenden\Desktop\lti_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67147" y="6165304"/>
            <a:ext cx="1625333" cy="4188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fade">
                                      <p:cBhvr>
                                        <p:cTn id="7" dur="1000"/>
                                        <p:tgtEl>
                                          <p:spTgt spid="2867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8675"/>
                                        </p:tgtEl>
                                        <p:attrNameLst>
                                          <p:attrName>style.visibility</p:attrName>
                                        </p:attrNameLst>
                                      </p:cBhvr>
                                      <p:to>
                                        <p:strVal val="visible"/>
                                      </p:to>
                                    </p:set>
                                    <p:animEffect transition="in" filter="fade">
                                      <p:cBhvr>
                                        <p:cTn id="11" dur="10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ChangeArrowheads="1"/>
          </p:cNvSpPr>
          <p:nvPr/>
        </p:nvSpPr>
        <p:spPr bwMode="auto">
          <a:xfrm>
            <a:off x="5004048" y="332656"/>
            <a:ext cx="3742556" cy="1528763"/>
          </a:xfrm>
          <a:prstGeom prst="rect">
            <a:avLst/>
          </a:prstGeom>
          <a:noFill/>
          <a:ln w="9525">
            <a:noFill/>
            <a:miter lim="800000"/>
            <a:headEnd/>
            <a:tailEnd/>
          </a:ln>
          <a:effectLst/>
        </p:spPr>
        <p:txBody>
          <a:bodyPr lIns="92075" tIns="46038" rIns="92075" bIns="46038"/>
          <a:lstStyle/>
          <a:p>
            <a:pPr algn="ctr" eaLnBrk="0" hangingPunct="0">
              <a:spcBef>
                <a:spcPct val="20000"/>
              </a:spcBef>
              <a:buClr>
                <a:schemeClr val="hlink"/>
              </a:buClr>
              <a:buSzPct val="50000"/>
              <a:buFont typeface="Monotype Sorts" pitchFamily="2" charset="2"/>
              <a:buNone/>
            </a:pPr>
            <a:r>
              <a:rPr kumimoji="1" lang="en-US" sz="3600" b="1" dirty="0" smtClean="0">
                <a:latin typeface="Arial Black" pitchFamily="34" charset="0"/>
              </a:rPr>
              <a:t>NEW TRAVELLERS</a:t>
            </a:r>
            <a:endParaRPr kumimoji="1" lang="en-US" sz="3600" b="1" dirty="0">
              <a:latin typeface="Arial Black" pitchFamily="34" charset="0"/>
            </a:endParaRPr>
          </a:p>
        </p:txBody>
      </p:sp>
      <p:pic>
        <p:nvPicPr>
          <p:cNvPr id="30724" name="Picture 4"/>
          <p:cNvPicPr>
            <a:picLocks noChangeAspect="1" noChangeArrowheads="1"/>
          </p:cNvPicPr>
          <p:nvPr/>
        </p:nvPicPr>
        <p:blipFill>
          <a:blip r:embed="rId3" cstate="print">
            <a:lum/>
          </a:blip>
          <a:srcRect l="1614" t="1125" r="1533" b="1001"/>
          <a:stretch>
            <a:fillRect/>
          </a:stretch>
        </p:blipFill>
        <p:spPr bwMode="auto">
          <a:xfrm>
            <a:off x="395536" y="332656"/>
            <a:ext cx="4320480" cy="6264696"/>
          </a:xfrm>
          <a:prstGeom prst="rect">
            <a:avLst/>
          </a:prstGeom>
          <a:noFill/>
          <a:ln w="9525">
            <a:noFill/>
            <a:miter lim="800000"/>
            <a:headEnd/>
            <a:tailEnd/>
          </a:ln>
        </p:spPr>
      </p:pic>
      <p:pic>
        <p:nvPicPr>
          <p:cNvPr id="5" name="Picture 4" descr="C:\Users\Andy Farenden\Desktop\lti_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67147" y="6165304"/>
            <a:ext cx="1625333" cy="4188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1000"/>
                                        <p:tgtEl>
                                          <p:spTgt spid="3072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0724"/>
                                        </p:tgtEl>
                                        <p:attrNameLst>
                                          <p:attrName>style.visibility</p:attrName>
                                        </p:attrNameLst>
                                      </p:cBhvr>
                                      <p:to>
                                        <p:strVal val="visible"/>
                                      </p:to>
                                    </p:set>
                                    <p:animEffect transition="in" filter="fade">
                                      <p:cBhvr>
                                        <p:cTn id="11" dur="1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Autofit/>
          </a:bodyPr>
          <a:lstStyle/>
          <a:p>
            <a:r>
              <a:rPr lang="en-GB" sz="3600" b="1" dirty="0" smtClean="0">
                <a:latin typeface="Arial Black" pitchFamily="34" charset="0"/>
              </a:rPr>
              <a:t>GYPSY FAMILIES TRAVEL FROM INDIA 500 YEARS AGO</a:t>
            </a:r>
            <a:endParaRPr lang="en-GB" sz="3600" dirty="0">
              <a:latin typeface="Arial Black" pitchFamily="34" charset="0"/>
            </a:endParaRPr>
          </a:p>
        </p:txBody>
      </p:sp>
      <p:pic>
        <p:nvPicPr>
          <p:cNvPr id="4101" name="Picture 5" descr="C:\Users\Andy Farenden\Desktop\romany_migration_map.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15356"/>
          <a:stretch/>
        </p:blipFill>
        <p:spPr bwMode="auto">
          <a:xfrm>
            <a:off x="611560" y="1556792"/>
            <a:ext cx="7776864" cy="4581007"/>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C:\Users\Andy Farenden\Desktop\lti_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67147" y="6165304"/>
            <a:ext cx="1625333" cy="418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254918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101"/>
                                        </p:tgtEl>
                                        <p:attrNameLst>
                                          <p:attrName>style.visibility</p:attrName>
                                        </p:attrNameLst>
                                      </p:cBhvr>
                                      <p:to>
                                        <p:strVal val="visible"/>
                                      </p:to>
                                    </p:set>
                                    <p:animEffect transition="in" filter="fade">
                                      <p:cBhvr>
                                        <p:cTn id="11" dur="1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TotalTime>
  <Words>2359</Words>
  <Application>Microsoft Office PowerPoint</Application>
  <PresentationFormat>On-screen Show (4:3)</PresentationFormat>
  <Paragraphs>199</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WHO ARE THE TRAVELLERS?</vt:lpstr>
      <vt:lpstr>Slide 3</vt:lpstr>
      <vt:lpstr>Slide 4</vt:lpstr>
      <vt:lpstr>Slide 5</vt:lpstr>
      <vt:lpstr>Slide 6</vt:lpstr>
      <vt:lpstr>Slide 7</vt:lpstr>
      <vt:lpstr>Slide 8</vt:lpstr>
      <vt:lpstr>GYPSY FAMILIES TRAVEL FROM INDIA 500 YEARS AGO</vt:lpstr>
      <vt:lpstr>   1505 - GYPSIES ARRIVED IN ENGLAND  </vt:lpstr>
      <vt:lpstr>Slide 11</vt:lpstr>
      <vt:lpstr>QUEEN MARY</vt:lpstr>
      <vt:lpstr>Slide 13</vt:lpstr>
      <vt:lpstr>WORLD WAR II - ADOLF HITLER</vt:lpstr>
      <vt:lpstr>Slide 15</vt:lpstr>
      <vt:lpstr>1968  </vt:lpstr>
      <vt:lpstr>NEW LAW</vt:lpstr>
      <vt:lpstr>NEW TRAVELLERS</vt:lpstr>
      <vt:lpstr>1994</vt:lpstr>
      <vt:lpstr>Slide 20</vt:lpstr>
      <vt:lpstr>Slide 21</vt:lpstr>
      <vt:lpstr>What does this mean today for the children at this school?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Farenden</dc:creator>
  <cp:lastModifiedBy>home</cp:lastModifiedBy>
  <cp:revision>43</cp:revision>
  <dcterms:created xsi:type="dcterms:W3CDTF">2012-09-06T18:47:11Z</dcterms:created>
  <dcterms:modified xsi:type="dcterms:W3CDTF">2013-02-06T21:00:06Z</dcterms:modified>
</cp:coreProperties>
</file>